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0.xml" ContentType="application/vnd.openxmlformats-officedocument.presentationml.slide+xml"/>
  <Override PartName="/ppt/slides/slide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s/slide49.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notesSlides/notesSlide30.xml" ContentType="application/vnd.openxmlformats-officedocument.presentationml.notesSlid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14.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15.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notesSlides/notesSlide42.xml" ContentType="application/vnd.openxmlformats-officedocument.presentationml.notesSlide+xml"/>
  <Override PartName="/ppt/notesSlides/notesSlide17.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88" r:id="rId3"/>
    <p:sldId id="318" r:id="rId4"/>
    <p:sldId id="319" r:id="rId5"/>
    <p:sldId id="320" r:id="rId6"/>
    <p:sldId id="321" r:id="rId7"/>
    <p:sldId id="322" r:id="rId8"/>
    <p:sldId id="323" r:id="rId9"/>
    <p:sldId id="324" r:id="rId10"/>
    <p:sldId id="339" r:id="rId11"/>
    <p:sldId id="340" r:id="rId12"/>
    <p:sldId id="341" r:id="rId13"/>
    <p:sldId id="342" r:id="rId14"/>
    <p:sldId id="343" r:id="rId15"/>
    <p:sldId id="347" r:id="rId16"/>
    <p:sldId id="345" r:id="rId17"/>
    <p:sldId id="348" r:id="rId18"/>
    <p:sldId id="330" r:id="rId19"/>
    <p:sldId id="331" r:id="rId20"/>
    <p:sldId id="258" r:id="rId21"/>
    <p:sldId id="262" r:id="rId22"/>
    <p:sldId id="298" r:id="rId23"/>
    <p:sldId id="283" r:id="rId24"/>
    <p:sldId id="284" r:id="rId25"/>
    <p:sldId id="301" r:id="rId26"/>
    <p:sldId id="267" r:id="rId27"/>
    <p:sldId id="285" r:id="rId28"/>
    <p:sldId id="260" r:id="rId29"/>
    <p:sldId id="294" r:id="rId30"/>
    <p:sldId id="278" r:id="rId31"/>
    <p:sldId id="297" r:id="rId32"/>
    <p:sldId id="286" r:id="rId33"/>
    <p:sldId id="291" r:id="rId34"/>
    <p:sldId id="293" r:id="rId35"/>
    <p:sldId id="302" r:id="rId36"/>
    <p:sldId id="303" r:id="rId37"/>
    <p:sldId id="332" r:id="rId38"/>
    <p:sldId id="333" r:id="rId39"/>
    <p:sldId id="334" r:id="rId40"/>
    <p:sldId id="346" r:id="rId41"/>
    <p:sldId id="335" r:id="rId42"/>
    <p:sldId id="304" r:id="rId43"/>
    <p:sldId id="305" r:id="rId44"/>
    <p:sldId id="306" r:id="rId45"/>
    <p:sldId id="307" r:id="rId46"/>
    <p:sldId id="308" r:id="rId47"/>
    <p:sldId id="316" r:id="rId48"/>
    <p:sldId id="309" r:id="rId49"/>
    <p:sldId id="310" r:id="rId50"/>
    <p:sldId id="311" r:id="rId51"/>
    <p:sldId id="312" r:id="rId52"/>
    <p:sldId id="313" r:id="rId53"/>
    <p:sldId id="314" r:id="rId54"/>
    <p:sldId id="315" r:id="rId55"/>
    <p:sldId id="317" r:id="rId56"/>
    <p:sldId id="282"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B0E"/>
    <a:srgbClr val="9B2B0E"/>
    <a:srgbClr val="9D0D11"/>
    <a:srgbClr val="9D7A11"/>
    <a:srgbClr val="9E7B12"/>
    <a:srgbClr val="2C303C"/>
    <a:srgbClr val="2B2F3B"/>
    <a:srgbClr val="00FFC6"/>
    <a:srgbClr val="2E3140"/>
    <a:srgbClr val="31B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0" autoAdjust="0"/>
    <p:restoredTop sz="85656" autoAdjust="0"/>
  </p:normalViewPr>
  <p:slideViewPr>
    <p:cSldViewPr snapToGrid="0">
      <p:cViewPr varScale="1">
        <p:scale>
          <a:sx n="58" d="100"/>
          <a:sy n="58" d="100"/>
        </p:scale>
        <p:origin x="10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F4CA9-C928-4260-B5EE-4CC3D4351167}" type="datetimeFigureOut">
              <a:rPr lang="zh-CN" altLang="en-US" smtClean="0"/>
              <a:t>2022/5/26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B79F7-D58B-4ADE-B769-613AFE67948C}" type="slidenum">
              <a:rPr lang="zh-CN" altLang="en-US" smtClean="0"/>
              <a:t>‹#›</a:t>
            </a:fld>
            <a:endParaRPr lang="zh-CN" altLang="en-US"/>
          </a:p>
        </p:txBody>
      </p:sp>
    </p:spTree>
    <p:extLst>
      <p:ext uri="{BB962C8B-B14F-4D97-AF65-F5344CB8AC3E}">
        <p14:creationId xmlns:p14="http://schemas.microsoft.com/office/powerpoint/2010/main" val="361246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6F11DBF5-CFEA-4FD1-8BF2-7FFAC527060E}" type="slidenum">
              <a:rPr lang="en-US" smtClean="0"/>
              <a:t>1</a:t>
            </a:fld>
            <a:endParaRPr lang="en-US" dirty="0"/>
          </a:p>
        </p:txBody>
      </p:sp>
    </p:spTree>
    <p:extLst>
      <p:ext uri="{BB962C8B-B14F-4D97-AF65-F5344CB8AC3E}">
        <p14:creationId xmlns:p14="http://schemas.microsoft.com/office/powerpoint/2010/main" val="3661191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10</a:t>
            </a:fld>
            <a:endParaRPr lang="en-US"/>
          </a:p>
        </p:txBody>
      </p:sp>
    </p:spTree>
    <p:extLst>
      <p:ext uri="{BB962C8B-B14F-4D97-AF65-F5344CB8AC3E}">
        <p14:creationId xmlns:p14="http://schemas.microsoft.com/office/powerpoint/2010/main" val="234133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11</a:t>
            </a:fld>
            <a:endParaRPr lang="zh-CN" altLang="en-US"/>
          </a:p>
        </p:txBody>
      </p:sp>
    </p:spTree>
    <p:extLst>
      <p:ext uri="{BB962C8B-B14F-4D97-AF65-F5344CB8AC3E}">
        <p14:creationId xmlns:p14="http://schemas.microsoft.com/office/powerpoint/2010/main" val="132725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12</a:t>
            </a:fld>
            <a:endParaRPr lang="zh-CN" altLang="en-US"/>
          </a:p>
        </p:txBody>
      </p:sp>
    </p:spTree>
    <p:extLst>
      <p:ext uri="{BB962C8B-B14F-4D97-AF65-F5344CB8AC3E}">
        <p14:creationId xmlns:p14="http://schemas.microsoft.com/office/powerpoint/2010/main" val="36067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16</a:t>
            </a:fld>
            <a:endParaRPr lang="zh-CN" altLang="en-US"/>
          </a:p>
        </p:txBody>
      </p:sp>
    </p:spTree>
    <p:extLst>
      <p:ext uri="{BB962C8B-B14F-4D97-AF65-F5344CB8AC3E}">
        <p14:creationId xmlns:p14="http://schemas.microsoft.com/office/powerpoint/2010/main" val="163509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17</a:t>
            </a:fld>
            <a:endParaRPr lang="zh-CN" altLang="en-US"/>
          </a:p>
        </p:txBody>
      </p:sp>
    </p:spTree>
    <p:extLst>
      <p:ext uri="{BB962C8B-B14F-4D97-AF65-F5344CB8AC3E}">
        <p14:creationId xmlns:p14="http://schemas.microsoft.com/office/powerpoint/2010/main" val="2499694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18</a:t>
            </a:fld>
            <a:endParaRPr lang="zh-CN" altLang="en-US"/>
          </a:p>
        </p:txBody>
      </p:sp>
    </p:spTree>
    <p:extLst>
      <p:ext uri="{BB962C8B-B14F-4D97-AF65-F5344CB8AC3E}">
        <p14:creationId xmlns:p14="http://schemas.microsoft.com/office/powerpoint/2010/main" val="1255724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DBF5-CFEA-4FD1-8BF2-7FFAC527060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326996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21</a:t>
            </a:fld>
            <a:endParaRPr lang="en-US"/>
          </a:p>
        </p:txBody>
      </p:sp>
    </p:spTree>
    <p:extLst>
      <p:ext uri="{BB962C8B-B14F-4D97-AF65-F5344CB8AC3E}">
        <p14:creationId xmlns:p14="http://schemas.microsoft.com/office/powerpoint/2010/main" val="1402215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22</a:t>
            </a:fld>
            <a:endParaRPr lang="en-US"/>
          </a:p>
        </p:txBody>
      </p:sp>
    </p:spTree>
    <p:extLst>
      <p:ext uri="{BB962C8B-B14F-4D97-AF65-F5344CB8AC3E}">
        <p14:creationId xmlns:p14="http://schemas.microsoft.com/office/powerpoint/2010/main" val="3794048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23</a:t>
            </a:fld>
            <a:endParaRPr lang="zh-CN" altLang="en-US"/>
          </a:p>
        </p:txBody>
      </p:sp>
    </p:spTree>
    <p:extLst>
      <p:ext uri="{BB962C8B-B14F-4D97-AF65-F5344CB8AC3E}">
        <p14:creationId xmlns:p14="http://schemas.microsoft.com/office/powerpoint/2010/main" val="365955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DBF5-CFEA-4FD1-8BF2-7FFAC527060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574683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24</a:t>
            </a:fld>
            <a:endParaRPr lang="zh-CN" altLang="en-US"/>
          </a:p>
        </p:txBody>
      </p:sp>
    </p:spTree>
    <p:extLst>
      <p:ext uri="{BB962C8B-B14F-4D97-AF65-F5344CB8AC3E}">
        <p14:creationId xmlns:p14="http://schemas.microsoft.com/office/powerpoint/2010/main" val="41797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25</a:t>
            </a:fld>
            <a:endParaRPr lang="zh-CN" altLang="en-US"/>
          </a:p>
        </p:txBody>
      </p:sp>
    </p:spTree>
    <p:extLst>
      <p:ext uri="{BB962C8B-B14F-4D97-AF65-F5344CB8AC3E}">
        <p14:creationId xmlns:p14="http://schemas.microsoft.com/office/powerpoint/2010/main" val="146799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6F11DBF5-CFEA-4FD1-8BF2-7FFAC527060E}" type="slidenum">
              <a:rPr lang="en-US" smtClean="0"/>
              <a:t>26</a:t>
            </a:fld>
            <a:endParaRPr lang="en-US"/>
          </a:p>
        </p:txBody>
      </p:sp>
    </p:spTree>
    <p:extLst>
      <p:ext uri="{BB962C8B-B14F-4D97-AF65-F5344CB8AC3E}">
        <p14:creationId xmlns:p14="http://schemas.microsoft.com/office/powerpoint/2010/main" val="2347194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27</a:t>
            </a:fld>
            <a:endParaRPr lang="zh-CN" altLang="en-US"/>
          </a:p>
        </p:txBody>
      </p:sp>
    </p:spTree>
    <p:extLst>
      <p:ext uri="{BB962C8B-B14F-4D97-AF65-F5344CB8AC3E}">
        <p14:creationId xmlns:p14="http://schemas.microsoft.com/office/powerpoint/2010/main" val="2470131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DBF5-CFEA-4FD1-8BF2-7FFAC527060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7697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29</a:t>
            </a:fld>
            <a:endParaRPr lang="zh-CN" altLang="en-US"/>
          </a:p>
        </p:txBody>
      </p:sp>
    </p:spTree>
    <p:extLst>
      <p:ext uri="{BB962C8B-B14F-4D97-AF65-F5344CB8AC3E}">
        <p14:creationId xmlns:p14="http://schemas.microsoft.com/office/powerpoint/2010/main" val="3663025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bg1"/>
              </a:solidFill>
              <a:latin typeface="Microsoft PhagsPa" panose="020B0502040204020203" pitchFamily="34" charset="0"/>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6F11DBF5-CFEA-4FD1-8BF2-7FFAC527060E}" type="slidenum">
              <a:rPr lang="en-US" smtClean="0"/>
              <a:t>30</a:t>
            </a:fld>
            <a:endParaRPr lang="en-US"/>
          </a:p>
        </p:txBody>
      </p:sp>
    </p:spTree>
    <p:extLst>
      <p:ext uri="{BB962C8B-B14F-4D97-AF65-F5344CB8AC3E}">
        <p14:creationId xmlns:p14="http://schemas.microsoft.com/office/powerpoint/2010/main" val="2103482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35</a:t>
            </a:fld>
            <a:endParaRPr lang="en-US" altLang="zh-CN" dirty="0"/>
          </a:p>
        </p:txBody>
      </p:sp>
    </p:spTree>
    <p:extLst>
      <p:ext uri="{BB962C8B-B14F-4D97-AF65-F5344CB8AC3E}">
        <p14:creationId xmlns:p14="http://schemas.microsoft.com/office/powerpoint/2010/main" val="1620188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11DBF5-CFEA-4FD1-8BF2-7FFAC527060E}" type="slidenum">
              <a:rPr lang="en-US" smtClean="0"/>
              <a:t>36</a:t>
            </a:fld>
            <a:endParaRPr lang="en-US"/>
          </a:p>
        </p:txBody>
      </p:sp>
    </p:spTree>
    <p:extLst>
      <p:ext uri="{BB962C8B-B14F-4D97-AF65-F5344CB8AC3E}">
        <p14:creationId xmlns:p14="http://schemas.microsoft.com/office/powerpoint/2010/main" val="81499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37</a:t>
            </a:fld>
            <a:endParaRPr lang="en-US" altLang="zh-CN" dirty="0"/>
          </a:p>
        </p:txBody>
      </p:sp>
    </p:spTree>
    <p:extLst>
      <p:ext uri="{BB962C8B-B14F-4D97-AF65-F5344CB8AC3E}">
        <p14:creationId xmlns:p14="http://schemas.microsoft.com/office/powerpoint/2010/main" val="215401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4B79F7-D58B-4ADE-B769-613AFE67948C}" type="slidenum">
              <a:rPr lang="zh-CN" altLang="en-US" smtClean="0"/>
              <a:t>3</a:t>
            </a:fld>
            <a:endParaRPr lang="zh-CN" altLang="en-US"/>
          </a:p>
        </p:txBody>
      </p:sp>
    </p:spTree>
    <p:extLst>
      <p:ext uri="{BB962C8B-B14F-4D97-AF65-F5344CB8AC3E}">
        <p14:creationId xmlns:p14="http://schemas.microsoft.com/office/powerpoint/2010/main" val="1908622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38</a:t>
            </a:fld>
            <a:endParaRPr lang="en-US"/>
          </a:p>
        </p:txBody>
      </p:sp>
    </p:spTree>
    <p:extLst>
      <p:ext uri="{BB962C8B-B14F-4D97-AF65-F5344CB8AC3E}">
        <p14:creationId xmlns:p14="http://schemas.microsoft.com/office/powerpoint/2010/main" val="3705836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p:txBody>
      </p:sp>
      <p:sp>
        <p:nvSpPr>
          <p:cNvPr id="4" name="Slide Number Placeholder 3"/>
          <p:cNvSpPr>
            <a:spLocks noGrp="1"/>
          </p:cNvSpPr>
          <p:nvPr>
            <p:ph type="sldNum" sz="quarter" idx="5"/>
          </p:nvPr>
        </p:nvSpPr>
        <p:spPr/>
        <p:txBody>
          <a:bodyPr/>
          <a:lstStyle/>
          <a:p>
            <a:fld id="{6F11DBF5-CFEA-4FD1-8BF2-7FFAC527060E}" type="slidenum">
              <a:rPr lang="en-US" smtClean="0"/>
              <a:t>39</a:t>
            </a:fld>
            <a:endParaRPr lang="en-US"/>
          </a:p>
        </p:txBody>
      </p:sp>
    </p:spTree>
    <p:extLst>
      <p:ext uri="{BB962C8B-B14F-4D97-AF65-F5344CB8AC3E}">
        <p14:creationId xmlns:p14="http://schemas.microsoft.com/office/powerpoint/2010/main" val="3013973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41</a:t>
            </a:fld>
            <a:endParaRPr lang="en-US" altLang="zh-CN" dirty="0"/>
          </a:p>
        </p:txBody>
      </p:sp>
    </p:spTree>
    <p:extLst>
      <p:ext uri="{BB962C8B-B14F-4D97-AF65-F5344CB8AC3E}">
        <p14:creationId xmlns:p14="http://schemas.microsoft.com/office/powerpoint/2010/main" val="3019804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42</a:t>
            </a:fld>
            <a:endParaRPr lang="en-US"/>
          </a:p>
        </p:txBody>
      </p:sp>
    </p:spTree>
    <p:extLst>
      <p:ext uri="{BB962C8B-B14F-4D97-AF65-F5344CB8AC3E}">
        <p14:creationId xmlns:p14="http://schemas.microsoft.com/office/powerpoint/2010/main" val="3704802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E661B-8AD1-4D4A-B33B-64792E549961}" type="slidenum">
              <a:rPr lang="zh-CN" altLang="en-US" smtClean="0"/>
              <a:t>43</a:t>
            </a:fld>
            <a:endParaRPr lang="zh-CN" altLang="en-US"/>
          </a:p>
        </p:txBody>
      </p:sp>
    </p:spTree>
    <p:extLst>
      <p:ext uri="{BB962C8B-B14F-4D97-AF65-F5344CB8AC3E}">
        <p14:creationId xmlns:p14="http://schemas.microsoft.com/office/powerpoint/2010/main" val="2213906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E661B-8AD1-4D4A-B33B-64792E549961}" type="slidenum">
              <a:rPr lang="zh-CN" altLang="en-US" smtClean="0"/>
              <a:t>44</a:t>
            </a:fld>
            <a:endParaRPr lang="zh-CN" altLang="en-US"/>
          </a:p>
        </p:txBody>
      </p:sp>
    </p:spTree>
    <p:extLst>
      <p:ext uri="{BB962C8B-B14F-4D97-AF65-F5344CB8AC3E}">
        <p14:creationId xmlns:p14="http://schemas.microsoft.com/office/powerpoint/2010/main" val="2397634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EE661B-8AD1-4D4A-B33B-64792E549961}" type="slidenum">
              <a:rPr lang="zh-CN" altLang="en-US" smtClean="0"/>
              <a:t>45</a:t>
            </a:fld>
            <a:endParaRPr lang="zh-CN" altLang="en-US"/>
          </a:p>
        </p:txBody>
      </p:sp>
    </p:spTree>
    <p:extLst>
      <p:ext uri="{BB962C8B-B14F-4D97-AF65-F5344CB8AC3E}">
        <p14:creationId xmlns:p14="http://schemas.microsoft.com/office/powerpoint/2010/main" val="4134803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50</a:t>
            </a:fld>
            <a:endParaRPr lang="en-US" altLang="zh-CN" dirty="0"/>
          </a:p>
        </p:txBody>
      </p:sp>
    </p:spTree>
    <p:extLst>
      <p:ext uri="{BB962C8B-B14F-4D97-AF65-F5344CB8AC3E}">
        <p14:creationId xmlns:p14="http://schemas.microsoft.com/office/powerpoint/2010/main" val="3412772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51</a:t>
            </a:fld>
            <a:endParaRPr lang="en-US" altLang="zh-CN" dirty="0"/>
          </a:p>
        </p:txBody>
      </p:sp>
    </p:spTree>
    <p:extLst>
      <p:ext uri="{BB962C8B-B14F-4D97-AF65-F5344CB8AC3E}">
        <p14:creationId xmlns:p14="http://schemas.microsoft.com/office/powerpoint/2010/main" val="263940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52</a:t>
            </a:fld>
            <a:endParaRPr lang="en-US" altLang="zh-CN" dirty="0"/>
          </a:p>
        </p:txBody>
      </p:sp>
    </p:spTree>
    <p:extLst>
      <p:ext uri="{BB962C8B-B14F-4D97-AF65-F5344CB8AC3E}">
        <p14:creationId xmlns:p14="http://schemas.microsoft.com/office/powerpoint/2010/main" val="1832812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11DBF5-CFEA-4FD1-8BF2-7FFAC527060E}" type="slidenum">
              <a:rPr lang="en-US" smtClean="0"/>
              <a:t>4</a:t>
            </a:fld>
            <a:endParaRPr lang="en-US"/>
          </a:p>
        </p:txBody>
      </p:sp>
    </p:spTree>
    <p:extLst>
      <p:ext uri="{BB962C8B-B14F-4D97-AF65-F5344CB8AC3E}">
        <p14:creationId xmlns:p14="http://schemas.microsoft.com/office/powerpoint/2010/main" val="2248356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53</a:t>
            </a:fld>
            <a:endParaRPr lang="en-US" altLang="zh-CN" dirty="0"/>
          </a:p>
        </p:txBody>
      </p:sp>
    </p:spTree>
    <p:extLst>
      <p:ext uri="{BB962C8B-B14F-4D97-AF65-F5344CB8AC3E}">
        <p14:creationId xmlns:p14="http://schemas.microsoft.com/office/powerpoint/2010/main" val="2977397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90F174F5-CC95-49C1-904B-76613AE3354F}" type="slidenum">
              <a:rPr lang="en-US" altLang="zh-CN" smtClean="0"/>
              <a:pPr>
                <a:defRPr/>
              </a:pPr>
              <a:t>54</a:t>
            </a:fld>
            <a:endParaRPr lang="en-US" altLang="zh-CN" dirty="0"/>
          </a:p>
        </p:txBody>
      </p:sp>
    </p:spTree>
    <p:extLst>
      <p:ext uri="{BB962C8B-B14F-4D97-AF65-F5344CB8AC3E}">
        <p14:creationId xmlns:p14="http://schemas.microsoft.com/office/powerpoint/2010/main" val="680632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1A913F-252E-4EB7-A1AE-8A0B16A290DF}" type="slidenum">
              <a:rPr lang="zh-CN" altLang="en-US" smtClean="0"/>
              <a:t>56</a:t>
            </a:fld>
            <a:endParaRPr lang="zh-CN" altLang="en-US"/>
          </a:p>
        </p:txBody>
      </p:sp>
    </p:spTree>
    <p:extLst>
      <p:ext uri="{BB962C8B-B14F-4D97-AF65-F5344CB8AC3E}">
        <p14:creationId xmlns:p14="http://schemas.microsoft.com/office/powerpoint/2010/main" val="307265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1DBF5-CFEA-4FD1-8BF2-7FFAC527060E}" type="slidenum">
              <a:rPr lang="en-US" smtClean="0"/>
              <a:t>5</a:t>
            </a:fld>
            <a:endParaRPr lang="en-US"/>
          </a:p>
        </p:txBody>
      </p:sp>
    </p:spTree>
    <p:extLst>
      <p:ext uri="{BB962C8B-B14F-4D97-AF65-F5344CB8AC3E}">
        <p14:creationId xmlns:p14="http://schemas.microsoft.com/office/powerpoint/2010/main" val="229832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11DBF5-CFEA-4FD1-8BF2-7FFAC527060E}" type="slidenum">
              <a:rPr lang="en-US" smtClean="0"/>
              <a:t>6</a:t>
            </a:fld>
            <a:endParaRPr lang="en-US"/>
          </a:p>
        </p:txBody>
      </p:sp>
    </p:spTree>
    <p:extLst>
      <p:ext uri="{BB962C8B-B14F-4D97-AF65-F5344CB8AC3E}">
        <p14:creationId xmlns:p14="http://schemas.microsoft.com/office/powerpoint/2010/main" val="93172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11DBF5-CFEA-4FD1-8BF2-7FFAC527060E}" type="slidenum">
              <a:rPr lang="en-US" smtClean="0"/>
              <a:t>7</a:t>
            </a:fld>
            <a:endParaRPr lang="en-US"/>
          </a:p>
        </p:txBody>
      </p:sp>
    </p:spTree>
    <p:extLst>
      <p:ext uri="{BB962C8B-B14F-4D97-AF65-F5344CB8AC3E}">
        <p14:creationId xmlns:p14="http://schemas.microsoft.com/office/powerpoint/2010/main" val="376391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DBF5-CFEA-4FD1-8BF2-7FFAC527060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1459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11DBF5-CFEA-4FD1-8BF2-7FFAC527060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2771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151946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64708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390702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endParaRPr lang="zh-TW" altLang="en-US" dirty="0"/>
          </a:p>
        </p:txBody>
      </p:sp>
      <p:sp>
        <p:nvSpPr>
          <p:cNvPr id="4" name="页脚占位符 3"/>
          <p:cNvSpPr>
            <a:spLocks noGrp="1"/>
          </p:cNvSpPr>
          <p:nvPr>
            <p:ph type="ftr" sz="quarter" idx="11"/>
          </p:nvPr>
        </p:nvSpPr>
        <p:spPr/>
        <p:txBody>
          <a:bodyPr/>
          <a:lstStyle/>
          <a:p>
            <a:endParaRPr lang="zh-TW" altLang="en-US"/>
          </a:p>
        </p:txBody>
      </p:sp>
      <p:sp>
        <p:nvSpPr>
          <p:cNvPr id="5" name="灯片编号占位符 4"/>
          <p:cNvSpPr>
            <a:spLocks noGrp="1"/>
          </p:cNvSpPr>
          <p:nvPr>
            <p:ph type="sldNum" sz="quarter" idx="12"/>
          </p:nvPr>
        </p:nvSpPr>
        <p:spPr/>
        <p:txBody>
          <a:bodyPr/>
          <a:lstStyle/>
          <a:p>
            <a:fld id="{D2C83114-3F52-4F63-9A4C-1EA04219F99B}" type="slidenum">
              <a:rPr lang="zh-TW" altLang="en-US" smtClean="0"/>
              <a:pPr/>
              <a:t>‹#›</a:t>
            </a:fld>
            <a:endParaRPr lang="zh-TW" altLang="en-US" dirty="0"/>
          </a:p>
        </p:txBody>
      </p:sp>
    </p:spTree>
    <p:extLst>
      <p:ext uri="{BB962C8B-B14F-4D97-AF65-F5344CB8AC3E}">
        <p14:creationId xmlns:p14="http://schemas.microsoft.com/office/powerpoint/2010/main" val="295336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70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CFBD8-54AB-4E43-BDA9-C7C1A857B543}"/>
              </a:ext>
            </a:extLst>
          </p:cNvPr>
          <p:cNvSpPr>
            <a:spLocks noGrp="1"/>
          </p:cNvSpPr>
          <p:nvPr>
            <p:ph type="title" hasCustomPrompt="1"/>
          </p:nvPr>
        </p:nvSpPr>
        <p:spPr>
          <a:xfrm>
            <a:off x="455995" y="439119"/>
            <a:ext cx="11018511" cy="409343"/>
          </a:xfrm>
        </p:spPr>
        <p:txBody>
          <a:bodyPr vert="horz" wrap="square" lIns="146304" tIns="91440" rIns="146304" bIns="91440" rtlCol="0" anchor="t">
            <a:noAutofit/>
          </a:bodyPr>
          <a:lstStyle>
            <a:lvl1pPr>
              <a:defRPr lang="en-US" sz="2800" b="1" i="0" dirty="0">
                <a:latin typeface="Segoe UI Semibold" panose="020B0502040204020203" pitchFamily="34" charset="0"/>
                <a:cs typeface="Segoe UI Semibold" panose="020B0502040204020203" pitchFamily="34" charset="0"/>
              </a:defRPr>
            </a:lvl1pPr>
          </a:lstStyle>
          <a:p>
            <a:pPr marL="0" lvl="0">
              <a:lnSpc>
                <a:spcPct val="95000"/>
              </a:lnSpc>
            </a:pPr>
            <a:r>
              <a:rPr lang="en-US"/>
              <a:t>Title</a:t>
            </a:r>
          </a:p>
        </p:txBody>
      </p:sp>
      <p:sp>
        <p:nvSpPr>
          <p:cNvPr id="5" name="Text Placeholder 5">
            <a:extLst>
              <a:ext uri="{FF2B5EF4-FFF2-40B4-BE49-F238E27FC236}">
                <a16:creationId xmlns:a16="http://schemas.microsoft.com/office/drawing/2014/main" id="{BB64CA64-B207-8249-971A-CD0F3C75A6F8}"/>
              </a:ext>
            </a:extLst>
          </p:cNvPr>
          <p:cNvSpPr>
            <a:spLocks noGrp="1"/>
          </p:cNvSpPr>
          <p:nvPr>
            <p:ph type="body" sz="quarter" idx="10"/>
          </p:nvPr>
        </p:nvSpPr>
        <p:spPr>
          <a:xfrm>
            <a:off x="455995" y="967440"/>
            <a:ext cx="11018838" cy="233910"/>
          </a:xfrm>
        </p:spPr>
        <p:txBody>
          <a:bodyPr vert="horz" wrap="square" lIns="146304" tIns="0" rIns="0" bIns="0" rtlCol="0" anchor="t">
            <a:spAutoFit/>
          </a:bodyPr>
          <a:lstStyle>
            <a:lvl1pPr marL="0" indent="0">
              <a:buNone/>
              <a:defRPr lang="en-US" sz="1600" b="1" i="0" cap="none" dirty="0" smtClean="0">
                <a:ln w="3175">
                  <a:noFill/>
                </a:ln>
                <a:solidFill>
                  <a:schemeClr val="accent1"/>
                </a:solidFill>
                <a:effectLst/>
                <a:latin typeface="Segoe UI Semibold" panose="020B0502040204020203" pitchFamily="34" charset="0"/>
                <a:cs typeface="Segoe UI Semibold" panose="020B0502040204020203" pitchFamily="34" charset="0"/>
              </a:defRPr>
            </a:lvl1pPr>
          </a:lstStyle>
          <a:p>
            <a:pPr marL="0" lvl="0">
              <a:lnSpc>
                <a:spcPct val="95000"/>
              </a:lnSpc>
              <a:spcBef>
                <a:spcPct val="0"/>
              </a:spcBef>
            </a:pPr>
            <a:r>
              <a:rPr lang="en-US"/>
              <a:t>Edit Master text styles</a:t>
            </a:r>
          </a:p>
        </p:txBody>
      </p:sp>
    </p:spTree>
    <p:extLst>
      <p:ext uri="{BB962C8B-B14F-4D97-AF65-F5344CB8AC3E}">
        <p14:creationId xmlns:p14="http://schemas.microsoft.com/office/powerpoint/2010/main" val="20519887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259213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248904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54819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105844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20856281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4173955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252851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8EFC4B6-DE1C-456D-A9CB-AE45702ECD21}" type="datetimeFigureOut">
              <a:rPr lang="zh-CN" altLang="en-US" smtClean="0"/>
              <a:t>2022/5/26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EFD271-E6C0-461C-B71F-8DB27886C318}" type="slidenum">
              <a:rPr lang="zh-CN" altLang="en-US" smtClean="0"/>
              <a:t>‹#›</a:t>
            </a:fld>
            <a:endParaRPr lang="zh-CN" altLang="en-US"/>
          </a:p>
        </p:txBody>
      </p:sp>
    </p:spTree>
    <p:extLst>
      <p:ext uri="{BB962C8B-B14F-4D97-AF65-F5344CB8AC3E}">
        <p14:creationId xmlns:p14="http://schemas.microsoft.com/office/powerpoint/2010/main" val="304010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C4B6-DE1C-456D-A9CB-AE45702ECD21}" type="datetimeFigureOut">
              <a:rPr lang="zh-CN" altLang="en-US" smtClean="0"/>
              <a:t>2022/5/26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FD271-E6C0-461C-B71F-8DB27886C318}" type="slidenum">
              <a:rPr lang="zh-CN" altLang="en-US" smtClean="0"/>
              <a:t>‹#›</a:t>
            </a:fld>
            <a:endParaRPr lang="zh-CN" altLang="en-US"/>
          </a:p>
        </p:txBody>
      </p:sp>
      <p:pic>
        <p:nvPicPr>
          <p:cNvPr id="8" name="图片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8523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2.png"/><Relationship Id="rId5" Type="http://schemas.microsoft.com/office/2007/relationships/hdphoto" Target="../media/hdphoto5.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8.xml"/><Relationship Id="rId7"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5.jpeg"/><Relationship Id="rId5" Type="http://schemas.openxmlformats.org/officeDocument/2006/relationships/image" Target="../media/image66.jpeg"/><Relationship Id="rId4" Type="http://schemas.openxmlformats.org/officeDocument/2006/relationships/image" Target="../media/image72.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jpe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7.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5.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39.jp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152.png"/><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6.pn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7.png"/><Relationship Id="rId21" Type="http://schemas.openxmlformats.org/officeDocument/2006/relationships/image" Target="../media/image33.png"/><Relationship Id="rId7" Type="http://schemas.openxmlformats.org/officeDocument/2006/relationships/image" Target="../media/image21.png"/><Relationship Id="rId12" Type="http://schemas.openxmlformats.org/officeDocument/2006/relationships/image" Target="../media/image26.png"/><Relationship Id="rId17" Type="http://schemas.microsoft.com/office/2007/relationships/hdphoto" Target="../media/hdphoto1.wdp"/><Relationship Id="rId2" Type="http://schemas.openxmlformats.org/officeDocument/2006/relationships/notesSlide" Target="../notesSlides/notesSlide8.xml"/><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19" Type="http://schemas.microsoft.com/office/2007/relationships/hdphoto" Target="../media/hdphoto2.wdp"/><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字方塊 12"/>
          <p:cNvSpPr txBox="1"/>
          <p:nvPr/>
        </p:nvSpPr>
        <p:spPr>
          <a:xfrm>
            <a:off x="843522" y="1662384"/>
            <a:ext cx="3788217" cy="2585323"/>
          </a:xfrm>
          <a:prstGeom prst="rect">
            <a:avLst/>
          </a:prstGeom>
          <a:noFill/>
          <a:ln>
            <a:noFill/>
          </a:ln>
          <a:effectLst/>
        </p:spPr>
        <p:txBody>
          <a:bodyPr wrap="none" rtlCol="0">
            <a:spAutoFit/>
          </a:bodyPr>
          <a:lstStyle>
            <a:defPPr>
              <a:defRPr lang="zh-CN"/>
            </a:defPPr>
            <a:lvl1pPr algn="r">
              <a:defRPr sz="8800" b="1">
                <a:gradFill flip="none" rotWithShape="1">
                  <a:gsLst>
                    <a:gs pos="0">
                      <a:schemeClr val="accent1">
                        <a:lumMod val="60000"/>
                        <a:lumOff val="40000"/>
                      </a:schemeClr>
                    </a:gs>
                    <a:gs pos="100000">
                      <a:schemeClr val="accent1">
                        <a:lumMod val="75000"/>
                      </a:schemeClr>
                    </a:gs>
                  </a:gsLst>
                  <a:lin ang="5400000" scaled="1"/>
                  <a:tileRect/>
                </a:gradFill>
                <a:effectLst>
                  <a:reflection blurRad="6350" stA="40000" endPos="45500" dir="5400000" sy="-100000" algn="bl" rotWithShape="0"/>
                </a:effectLst>
                <a:latin typeface="Microsoft YaHei" pitchFamily="34" charset="-122"/>
                <a:ea typeface="Microsoft YaHei" pitchFamily="34" charset="-122"/>
                <a:cs typeface="Aharoni" pitchFamily="2" charset="-79"/>
              </a:defRPr>
            </a:lvl1pPr>
          </a:lstStyle>
          <a:p>
            <a:pPr algn="l"/>
            <a:r>
              <a:rPr lang="en-US" altLang="zh-CN" sz="5200" b="0" dirty="0" smtClean="0">
                <a:ln w="18415" cmpd="sng">
                  <a:noFill/>
                  <a:prstDash val="solid"/>
                </a:ln>
                <a:solidFill>
                  <a:schemeClr val="bg1"/>
                </a:solidFill>
                <a:effectLst/>
                <a:latin typeface="Helvetica" panose="020B0604020202030204" pitchFamily="34" charset="0"/>
                <a:ea typeface="+mn-ea"/>
                <a:cs typeface="Helvetica" panose="020B0604020202020204" pitchFamily="34" charset="0"/>
                <a:sym typeface="+mn-lt"/>
              </a:rPr>
              <a:t>YEALINK</a:t>
            </a:r>
          </a:p>
          <a:p>
            <a:pPr algn="l"/>
            <a:r>
              <a:rPr lang="en-US" altLang="zh-CN" sz="5400" b="0" spc="100" dirty="0" smtClean="0">
                <a:ln w="18415" cmpd="sng">
                  <a:noFill/>
                  <a:prstDash val="solid"/>
                </a:ln>
                <a:solidFill>
                  <a:schemeClr val="bg1"/>
                </a:solidFill>
                <a:effectLst/>
                <a:latin typeface="Helvetica" panose="020B0604020202030204" pitchFamily="34" charset="0"/>
                <a:ea typeface="+mn-ea"/>
                <a:cs typeface="Helvetica" panose="020B0604020202020204" pitchFamily="34" charset="0"/>
                <a:sym typeface="+mn-lt"/>
              </a:rPr>
              <a:t>BUSINESS</a:t>
            </a:r>
          </a:p>
          <a:p>
            <a:pPr algn="l"/>
            <a:r>
              <a:rPr lang="en-US" altLang="zh-CN" sz="5200" b="0" dirty="0" smtClean="0">
                <a:ln w="18415" cmpd="sng">
                  <a:noFill/>
                  <a:prstDash val="solid"/>
                </a:ln>
                <a:solidFill>
                  <a:srgbClr val="00FFC6"/>
                </a:solidFill>
                <a:effectLst/>
                <a:latin typeface="Helvetica" panose="020B0604020202030204" pitchFamily="34" charset="0"/>
                <a:ea typeface="+mn-ea"/>
                <a:cs typeface="Helvetica" panose="020B0604020202020204" pitchFamily="34" charset="0"/>
                <a:sym typeface="+mn-lt"/>
              </a:rPr>
              <a:t>HEADSETS</a:t>
            </a:r>
            <a:endParaRPr lang="en-US" altLang="zh-CN" sz="5200" b="0" dirty="0">
              <a:ln w="18415" cmpd="sng">
                <a:noFill/>
                <a:prstDash val="solid"/>
              </a:ln>
              <a:solidFill>
                <a:srgbClr val="00FFC6"/>
              </a:solidFill>
              <a:effectLst/>
              <a:latin typeface="Helvetica" panose="020B0604020202030204" pitchFamily="34" charset="0"/>
              <a:ea typeface="+mn-ea"/>
              <a:cs typeface="Helvetica" panose="020B0604020202020204" pitchFamily="34" charset="0"/>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82" y="228599"/>
            <a:ext cx="1127524" cy="238125"/>
          </a:xfrm>
          <a:prstGeom prst="rect">
            <a:avLst/>
          </a:prstGeom>
        </p:spPr>
      </p:pic>
      <p:sp>
        <p:nvSpPr>
          <p:cNvPr id="4" name="矩形 3"/>
          <p:cNvSpPr/>
          <p:nvPr/>
        </p:nvSpPr>
        <p:spPr>
          <a:xfrm flipV="1">
            <a:off x="971955" y="4397190"/>
            <a:ext cx="739303" cy="45719"/>
          </a:xfrm>
          <a:prstGeom prst="rect">
            <a:avLst/>
          </a:prstGeom>
          <a:solidFill>
            <a:srgbClr val="00F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720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srcRect b="30409"/>
          <a:stretch/>
        </p:blipFill>
        <p:spPr>
          <a:xfrm>
            <a:off x="6048735" y="4245260"/>
            <a:ext cx="6143265" cy="2612739"/>
          </a:xfrm>
          <a:prstGeom prst="rect">
            <a:avLst/>
          </a:prstGeom>
        </p:spPr>
      </p:pic>
      <p:pic>
        <p:nvPicPr>
          <p:cNvPr id="4" name="图片 3"/>
          <p:cNvPicPr>
            <a:picLocks noChangeAspect="1"/>
          </p:cNvPicPr>
          <p:nvPr/>
        </p:nvPicPr>
        <p:blipFill rotWithShape="1">
          <a:blip r:embed="rId5"/>
          <a:srcRect t="1552"/>
          <a:stretch/>
        </p:blipFill>
        <p:spPr>
          <a:xfrm>
            <a:off x="6053270" y="0"/>
            <a:ext cx="6138730" cy="3555898"/>
          </a:xfrm>
          <a:prstGeom prst="rect">
            <a:avLst/>
          </a:prstGeom>
        </p:spPr>
      </p:pic>
      <p:sp>
        <p:nvSpPr>
          <p:cNvPr id="16" name="文本框 41">
            <a:extLst>
              <a:ext uri="{FF2B5EF4-FFF2-40B4-BE49-F238E27FC236}">
                <a16:creationId xmlns:a16="http://schemas.microsoft.com/office/drawing/2014/main" id="{28A813B9-5631-49EE-B6B5-0B2EECE510FD}"/>
              </a:ext>
            </a:extLst>
          </p:cNvPr>
          <p:cNvSpPr txBox="1"/>
          <p:nvPr/>
        </p:nvSpPr>
        <p:spPr>
          <a:xfrm>
            <a:off x="377306" y="346321"/>
            <a:ext cx="6218047" cy="1200329"/>
          </a:xfrm>
          <a:prstGeom prst="rect">
            <a:avLst/>
          </a:prstGeom>
          <a:noFill/>
        </p:spPr>
        <p:txBody>
          <a:bodyPr wrap="square" lIns="0" tIns="0" rIns="0" bIns="0" rtlCol="0">
            <a:spAutoFit/>
          </a:bodyPr>
          <a:lstStyle/>
          <a:p>
            <a:pPr defTabSz="914232">
              <a:lnSpc>
                <a:spcPts val="3000"/>
              </a:lnSpc>
            </a:pPr>
            <a:r>
              <a:rPr lang="en-US" altLang="zh-CN" sz="2800" spc="-100" dirty="0">
                <a:solidFill>
                  <a:srgbClr val="00FFC6"/>
                </a:solidFill>
                <a:latin typeface="Arial" panose="020B0604020202020204" pitchFamily="34" charset="0"/>
                <a:cs typeface="Arial" panose="020B0604020202020204" pitchFamily="34" charset="0"/>
                <a:sym typeface="+mn-lt"/>
              </a:rPr>
              <a:t>Yealink </a:t>
            </a:r>
            <a:r>
              <a:rPr lang="en-US" altLang="zh-CN" sz="2800" spc="-100" dirty="0" smtClean="0">
                <a:solidFill>
                  <a:srgbClr val="00FFC6"/>
                </a:solidFill>
                <a:latin typeface="Arial" panose="020B0604020202020204" pitchFamily="34" charset="0"/>
                <a:cs typeface="Arial" panose="020B0604020202020204" pitchFamily="34" charset="0"/>
                <a:sym typeface="+mn-lt"/>
              </a:rPr>
              <a:t>Bluetooth Wireless Headset</a:t>
            </a:r>
          </a:p>
          <a:p>
            <a:pPr defTabSz="914232">
              <a:lnSpc>
                <a:spcPts val="3000"/>
              </a:lnSpc>
            </a:pPr>
            <a:r>
              <a:rPr lang="en-US" altLang="zh-CN" sz="2000" dirty="0" smtClean="0">
                <a:solidFill>
                  <a:schemeClr val="bg1"/>
                </a:solidFill>
                <a:latin typeface="Arial" panose="020B0604020202020204" pitchFamily="34" charset="0"/>
                <a:cs typeface="Arial" panose="020B0604020202020204" pitchFamily="34" charset="0"/>
                <a:sym typeface="+mn-lt"/>
              </a:rPr>
              <a:t>BH7 </a:t>
            </a:r>
            <a:r>
              <a:rPr lang="en-US" altLang="zh-CN" sz="2000" dirty="0">
                <a:solidFill>
                  <a:schemeClr val="bg1"/>
                </a:solidFill>
                <a:latin typeface="Arial" panose="020B0604020202020204" pitchFamily="34" charset="0"/>
                <a:cs typeface="Arial" panose="020B0604020202020204" pitchFamily="34" charset="0"/>
                <a:sym typeface="+mn-lt"/>
              </a:rPr>
              <a:t>Series</a:t>
            </a:r>
          </a:p>
          <a:p>
            <a:pPr defTabSz="914232"/>
            <a:endParaRPr lang="en-US" altLang="zh-CN" sz="2800" spc="-100" dirty="0" smtClean="0">
              <a:solidFill>
                <a:schemeClr val="bg1"/>
              </a:solidFill>
              <a:latin typeface="Helvetica" panose="020B0604020202030204" pitchFamily="34" charset="0"/>
              <a:cs typeface="+mn-ea"/>
              <a:sym typeface="+mn-lt"/>
            </a:endParaRPr>
          </a:p>
        </p:txBody>
      </p:sp>
      <p:sp>
        <p:nvSpPr>
          <p:cNvPr id="19" name="文本框 18">
            <a:extLst>
              <a:ext uri="{FF2B5EF4-FFF2-40B4-BE49-F238E27FC236}">
                <a16:creationId xmlns:a16="http://schemas.microsoft.com/office/drawing/2014/main" id="{F6706130-69D5-406B-9D12-1FB6AF42C496}"/>
              </a:ext>
            </a:extLst>
          </p:cNvPr>
          <p:cNvSpPr txBox="1"/>
          <p:nvPr/>
        </p:nvSpPr>
        <p:spPr>
          <a:xfrm>
            <a:off x="1177604" y="3136196"/>
            <a:ext cx="1246563" cy="430887"/>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cs typeface="Arial" panose="020B0604020202020204" pitchFamily="34" charset="0"/>
              </a:rPr>
              <a:t>BH72 </a:t>
            </a:r>
            <a:r>
              <a:rPr lang="en-US" altLang="zh-CN" sz="1100" dirty="0" smtClean="0">
                <a:solidFill>
                  <a:schemeClr val="bg1"/>
                </a:solidFill>
                <a:latin typeface="Arial" panose="020B0604020202020204" pitchFamily="34" charset="0"/>
                <a:cs typeface="Arial" panose="020B0604020202020204" pitchFamily="34" charset="0"/>
              </a:rPr>
              <a:t>Lite</a:t>
            </a:r>
            <a:r>
              <a:rPr lang="zh-CN" altLang="en-US" sz="1100" dirty="0">
                <a:solidFill>
                  <a:schemeClr val="bg1"/>
                </a:solidFill>
                <a:latin typeface="Arial" panose="020B0604020202020204" pitchFamily="34" charset="0"/>
                <a:cs typeface="Arial" panose="020B0604020202020204" pitchFamily="34" charset="0"/>
              </a:rPr>
              <a:t> </a:t>
            </a:r>
            <a:r>
              <a:rPr lang="en-US" altLang="zh-CN" sz="1100" dirty="0" smtClean="0">
                <a:solidFill>
                  <a:schemeClr val="bg1"/>
                </a:solidFill>
                <a:latin typeface="Arial" panose="020B0604020202020204" pitchFamily="34" charset="0"/>
                <a:cs typeface="Arial" panose="020B0604020202020204" pitchFamily="34" charset="0"/>
              </a:rPr>
              <a:t>Black/Gray</a:t>
            </a:r>
          </a:p>
        </p:txBody>
      </p:sp>
      <p:sp>
        <p:nvSpPr>
          <p:cNvPr id="20" name="文本框 19">
            <a:extLst>
              <a:ext uri="{FF2B5EF4-FFF2-40B4-BE49-F238E27FC236}">
                <a16:creationId xmlns:a16="http://schemas.microsoft.com/office/drawing/2014/main" id="{46511FA1-AD77-4A33-8E6D-3A6A1F1EB625}"/>
              </a:ext>
            </a:extLst>
          </p:cNvPr>
          <p:cNvSpPr txBox="1"/>
          <p:nvPr/>
        </p:nvSpPr>
        <p:spPr>
          <a:xfrm>
            <a:off x="2301426" y="3110548"/>
            <a:ext cx="2949338" cy="430887"/>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cs typeface="Arial" panose="020B0604020202020204" pitchFamily="34" charset="0"/>
              </a:rPr>
              <a:t>BH72 with Charging </a:t>
            </a:r>
            <a:r>
              <a:rPr lang="en-US" altLang="zh-CN" sz="1100" dirty="0" smtClean="0">
                <a:solidFill>
                  <a:schemeClr val="bg1"/>
                </a:solidFill>
                <a:latin typeface="Arial" panose="020B0604020202020204" pitchFamily="34" charset="0"/>
                <a:cs typeface="Arial" panose="020B0604020202020204" pitchFamily="34" charset="0"/>
              </a:rPr>
              <a:t>Stand</a:t>
            </a:r>
          </a:p>
          <a:p>
            <a:pPr algn="ctr"/>
            <a:r>
              <a:rPr lang="en-US" altLang="zh-CN" sz="1100" dirty="0" smtClean="0">
                <a:solidFill>
                  <a:schemeClr val="bg1"/>
                </a:solidFill>
                <a:latin typeface="Arial" panose="020B0604020202020204" pitchFamily="34" charset="0"/>
                <a:cs typeface="Arial" panose="020B0604020202020204" pitchFamily="34" charset="0"/>
              </a:rPr>
              <a:t>Black/Gray</a:t>
            </a:r>
            <a:endParaRPr lang="en-US" altLang="zh-CN" sz="1100" dirty="0">
              <a:solidFill>
                <a:schemeClr val="bg1"/>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6F9868F7-C8BA-4E6C-8917-EAF7513EE292}"/>
              </a:ext>
            </a:extLst>
          </p:cNvPr>
          <p:cNvSpPr txBox="1"/>
          <p:nvPr/>
        </p:nvSpPr>
        <p:spPr>
          <a:xfrm>
            <a:off x="891481" y="5703028"/>
            <a:ext cx="1818810" cy="430887"/>
          </a:xfrm>
          <a:prstGeom prst="rect">
            <a:avLst/>
          </a:prstGeom>
          <a:noFill/>
        </p:spPr>
        <p:txBody>
          <a:bodyPr wrap="square" rtlCol="0">
            <a:spAutoFit/>
          </a:bodyPr>
          <a:lstStyle/>
          <a:p>
            <a:pPr algn="ctr"/>
            <a:r>
              <a:rPr lang="en-US" altLang="zh-CN" sz="1100" dirty="0" smtClean="0">
                <a:solidFill>
                  <a:schemeClr val="bg1"/>
                </a:solidFill>
                <a:latin typeface="Arial" panose="020B0604020202020204" pitchFamily="34" charset="0"/>
                <a:cs typeface="Arial" panose="020B0604020202020204" pitchFamily="34" charset="0"/>
              </a:rPr>
              <a:t>BH76</a:t>
            </a:r>
          </a:p>
          <a:p>
            <a:pPr algn="ctr"/>
            <a:r>
              <a:rPr lang="en-US" altLang="zh-CN" sz="1100" dirty="0" smtClean="0">
                <a:solidFill>
                  <a:schemeClr val="bg1"/>
                </a:solidFill>
                <a:latin typeface="Arial" panose="020B0604020202020204" pitchFamily="34" charset="0"/>
                <a:cs typeface="Arial" panose="020B0604020202020204" pitchFamily="34" charset="0"/>
              </a:rPr>
              <a:t>Black/Gray</a:t>
            </a:r>
            <a:endParaRPr lang="en-US" altLang="zh-CN" sz="1100" dirty="0">
              <a:solidFill>
                <a:schemeClr val="bg1"/>
              </a:solidFill>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12987E03-FEBA-4194-9913-178095EBC842}"/>
              </a:ext>
            </a:extLst>
          </p:cNvPr>
          <p:cNvSpPr txBox="1"/>
          <p:nvPr/>
        </p:nvSpPr>
        <p:spPr>
          <a:xfrm>
            <a:off x="2547453" y="5703028"/>
            <a:ext cx="2457284" cy="430887"/>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cs typeface="Arial" panose="020B0604020202020204" pitchFamily="34" charset="0"/>
              </a:rPr>
              <a:t>BH76 with Charging </a:t>
            </a:r>
            <a:r>
              <a:rPr lang="en-US" altLang="zh-CN" sz="1100" dirty="0" smtClean="0">
                <a:solidFill>
                  <a:schemeClr val="bg1"/>
                </a:solidFill>
                <a:latin typeface="Arial" panose="020B0604020202020204" pitchFamily="34" charset="0"/>
                <a:cs typeface="Arial" panose="020B0604020202020204" pitchFamily="34" charset="0"/>
              </a:rPr>
              <a:t>Stand</a:t>
            </a:r>
          </a:p>
          <a:p>
            <a:pPr algn="ctr"/>
            <a:r>
              <a:rPr lang="en-US" altLang="zh-CN" sz="1100" dirty="0" smtClean="0">
                <a:solidFill>
                  <a:schemeClr val="bg1"/>
                </a:solidFill>
                <a:latin typeface="Arial" panose="020B0604020202020204" pitchFamily="34" charset="0"/>
                <a:cs typeface="Arial" panose="020B0604020202020204" pitchFamily="34" charset="0"/>
              </a:rPr>
              <a:t>Black/Gray</a:t>
            </a:r>
            <a:endParaRPr lang="en-US" altLang="zh-CN" sz="1100" dirty="0">
              <a:solidFill>
                <a:schemeClr val="bg1"/>
              </a:solidFill>
              <a:latin typeface="Arial" panose="020B0604020202020204" pitchFamily="34" charset="0"/>
              <a:cs typeface="Arial" panose="020B0604020202020204" pitchFamily="34" charset="0"/>
            </a:endParaRPr>
          </a:p>
        </p:txBody>
      </p:sp>
      <p:sp>
        <p:nvSpPr>
          <p:cNvPr id="29" name="文本框 28"/>
          <p:cNvSpPr txBox="1"/>
          <p:nvPr/>
        </p:nvSpPr>
        <p:spPr>
          <a:xfrm>
            <a:off x="798448" y="1339877"/>
            <a:ext cx="1338828" cy="369332"/>
          </a:xfrm>
          <a:prstGeom prst="rect">
            <a:avLst/>
          </a:prstGeom>
          <a:noFill/>
        </p:spPr>
        <p:txBody>
          <a:bodyPr wrap="none" rtlCol="0">
            <a:spAutoFit/>
          </a:bodyPr>
          <a:lstStyle/>
          <a:p>
            <a:r>
              <a:rPr lang="en-US" altLang="zh-CN" dirty="0" smtClean="0">
                <a:solidFill>
                  <a:schemeClr val="bg1"/>
                </a:solidFill>
              </a:rPr>
              <a:t>Entry Level</a:t>
            </a:r>
            <a:endParaRPr lang="zh-CN" altLang="en-US" dirty="0">
              <a:solidFill>
                <a:schemeClr val="bg1"/>
              </a:solidFill>
            </a:endParaRPr>
          </a:p>
        </p:txBody>
      </p:sp>
      <p:sp>
        <p:nvSpPr>
          <p:cNvPr id="30" name="文本框 29"/>
          <p:cNvSpPr txBox="1"/>
          <p:nvPr/>
        </p:nvSpPr>
        <p:spPr>
          <a:xfrm>
            <a:off x="798448" y="3871164"/>
            <a:ext cx="2438291" cy="369332"/>
          </a:xfrm>
          <a:prstGeom prst="rect">
            <a:avLst/>
          </a:prstGeom>
          <a:noFill/>
        </p:spPr>
        <p:txBody>
          <a:bodyPr wrap="square" rtlCol="0">
            <a:spAutoFit/>
          </a:bodyPr>
          <a:lstStyle/>
          <a:p>
            <a:r>
              <a:rPr lang="en-US" altLang="zh-CN" dirty="0" smtClean="0">
                <a:solidFill>
                  <a:schemeClr val="bg1"/>
                </a:solidFill>
              </a:rPr>
              <a:t>Premium Level</a:t>
            </a:r>
            <a:endParaRPr lang="zh-CN" altLang="en-US" dirty="0">
              <a:solidFill>
                <a:schemeClr val="bg1"/>
              </a:solidFill>
            </a:endParaRPr>
          </a:p>
        </p:txBody>
      </p:sp>
      <p:sp>
        <p:nvSpPr>
          <p:cNvPr id="10" name="文本框 9"/>
          <p:cNvSpPr txBox="1"/>
          <p:nvPr/>
        </p:nvSpPr>
        <p:spPr>
          <a:xfrm>
            <a:off x="6048735" y="2921821"/>
            <a:ext cx="6151476" cy="1323439"/>
          </a:xfrm>
          <a:prstGeom prst="rect">
            <a:avLst/>
          </a:prstGeom>
          <a:solidFill>
            <a:srgbClr val="4F546D"/>
          </a:solidFill>
        </p:spPr>
        <p:txBody>
          <a:bodyPr wrap="square" rtlCol="0">
            <a:spAutoFit/>
          </a:bodyPr>
          <a:lstStyle/>
          <a:p>
            <a:pPr algn="ctr"/>
            <a:endParaRPr lang="en-US" altLang="zh-CN" sz="1600" dirty="0" smtClean="0">
              <a:solidFill>
                <a:schemeClr val="bg1"/>
              </a:solidFill>
              <a:latin typeface="Helvetica" panose="020B0604020202030204" pitchFamily="34" charset="0"/>
            </a:endParaRPr>
          </a:p>
          <a:p>
            <a:pPr algn="ctr"/>
            <a:r>
              <a:rPr lang="en-US" altLang="zh-CN" sz="1600" dirty="0" smtClean="0">
                <a:solidFill>
                  <a:schemeClr val="bg1"/>
                </a:solidFill>
                <a:latin typeface="Helvetica" panose="020B0604020202030204" pitchFamily="34" charset="0"/>
              </a:rPr>
              <a:t>The </a:t>
            </a:r>
            <a:r>
              <a:rPr lang="en-US" altLang="zh-CN" sz="1600" dirty="0">
                <a:solidFill>
                  <a:schemeClr val="bg1"/>
                </a:solidFill>
                <a:latin typeface="Helvetica" panose="020B0604020202030204" pitchFamily="34" charset="0"/>
              </a:rPr>
              <a:t>fashion and powerful Bluetooth Wireless headset series, ideal for co-working spaces, home office, private office, or on the go, is also suitable for people who use a mobile phone to work</a:t>
            </a:r>
            <a:r>
              <a:rPr lang="en-US" altLang="zh-CN" sz="1600" dirty="0" smtClean="0">
                <a:solidFill>
                  <a:schemeClr val="bg1"/>
                </a:solidFill>
                <a:latin typeface="Helvetica" panose="020B0604020202030204" pitchFamily="34" charset="0"/>
              </a:rPr>
              <a:t>.</a:t>
            </a:r>
          </a:p>
          <a:p>
            <a:pPr algn="ctr"/>
            <a:endParaRPr lang="en-US" altLang="zh-CN" sz="1600" dirty="0">
              <a:solidFill>
                <a:schemeClr val="bg1"/>
              </a:solidFill>
              <a:latin typeface="Helvetica" panose="020B0604020202030204" pitchFamily="34" charset="0"/>
            </a:endParaRPr>
          </a:p>
        </p:txBody>
      </p:sp>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b="16261"/>
          <a:stretch/>
        </p:blipFill>
        <p:spPr>
          <a:xfrm>
            <a:off x="993728" y="1729418"/>
            <a:ext cx="1658918" cy="1386399"/>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617" y="4296420"/>
            <a:ext cx="1480823" cy="1480823"/>
          </a:xfrm>
          <a:prstGeom prst="rect">
            <a:avLst/>
          </a:prstGeom>
        </p:spPr>
      </p:pic>
      <p:cxnSp>
        <p:nvCxnSpPr>
          <p:cNvPr id="5" name="直接连接符 4"/>
          <p:cNvCxnSpPr/>
          <p:nvPr/>
        </p:nvCxnSpPr>
        <p:spPr>
          <a:xfrm>
            <a:off x="871993" y="1709209"/>
            <a:ext cx="382799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71993" y="4229384"/>
            <a:ext cx="3827993"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048735" y="4185317"/>
            <a:ext cx="6143265" cy="67036"/>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2557" y="1721305"/>
            <a:ext cx="2571520" cy="1446481"/>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3204" y="4157743"/>
            <a:ext cx="1573969" cy="1573969"/>
          </a:xfrm>
          <a:prstGeom prst="rect">
            <a:avLst/>
          </a:prstGeom>
        </p:spPr>
      </p:pic>
    </p:spTree>
    <p:custDataLst>
      <p:tags r:id="rId1"/>
    </p:custDataLst>
    <p:extLst>
      <p:ext uri="{BB962C8B-B14F-4D97-AF65-F5344CB8AC3E}">
        <p14:creationId xmlns:p14="http://schemas.microsoft.com/office/powerpoint/2010/main" val="743689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363490"/>
            <a:ext cx="12191999" cy="243153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27701"/>
          <a:stretch/>
        </p:blipFill>
        <p:spPr>
          <a:xfrm>
            <a:off x="0" y="1"/>
            <a:ext cx="6929610" cy="6024758"/>
          </a:xfrm>
          <a:prstGeom prst="rect">
            <a:avLst/>
          </a:prstGeom>
        </p:spPr>
      </p:pic>
      <p:sp>
        <p:nvSpPr>
          <p:cNvPr id="2" name="文本框 1"/>
          <p:cNvSpPr txBox="1"/>
          <p:nvPr/>
        </p:nvSpPr>
        <p:spPr>
          <a:xfrm>
            <a:off x="7246501" y="3007194"/>
            <a:ext cx="3972701" cy="1154162"/>
          </a:xfrm>
          <a:prstGeom prst="rect">
            <a:avLst/>
          </a:prstGeom>
          <a:noFill/>
        </p:spPr>
        <p:txBody>
          <a:bodyPr wrap="square" rtlCol="0">
            <a:spAutoFit/>
          </a:bodyPr>
          <a:lstStyle/>
          <a:p>
            <a:pPr marL="144000" indent="-144000">
              <a:spcBef>
                <a:spcPts val="600"/>
              </a:spcBef>
              <a:buFont typeface="Arial" panose="020B0604020202020204" pitchFamily="34" charset="0"/>
              <a:buChar char="•"/>
            </a:pPr>
            <a:r>
              <a:rPr lang="en-US" altLang="zh-CN" sz="1600" dirty="0" smtClean="0">
                <a:solidFill>
                  <a:schemeClr val="bg1"/>
                </a:solidFill>
                <a:latin typeface="Arial" panose="020B0604020202020204" pitchFamily="34" charset="0"/>
                <a:cs typeface="Arial" panose="020B0604020202020204" pitchFamily="34" charset="0"/>
              </a:rPr>
              <a:t>Provide both </a:t>
            </a:r>
            <a:r>
              <a:rPr lang="en-US" altLang="zh-CN" sz="1600" dirty="0">
                <a:solidFill>
                  <a:schemeClr val="bg1"/>
                </a:solidFill>
                <a:latin typeface="Arial" panose="020B0604020202020204" pitchFamily="34" charset="0"/>
                <a:cs typeface="Arial" panose="020B0604020202020204" pitchFamily="34" charset="0"/>
              </a:rPr>
              <a:t>business and consumer </a:t>
            </a:r>
            <a:r>
              <a:rPr lang="en-US" altLang="zh-CN" sz="1600" dirty="0" smtClean="0">
                <a:solidFill>
                  <a:schemeClr val="bg1"/>
                </a:solidFill>
                <a:latin typeface="Arial" panose="020B0604020202020204" pitchFamily="34" charset="0"/>
                <a:cs typeface="Arial" panose="020B0604020202020204" pitchFamily="34" charset="0"/>
              </a:rPr>
              <a:t>experience</a:t>
            </a:r>
          </a:p>
          <a:p>
            <a:pPr marL="144000" indent="-144000">
              <a:spcBef>
                <a:spcPts val="600"/>
              </a:spcBef>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Magnetic slide rail, gently push/pull, automatically retract/extend</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Retractable hidden microphone arm</a:t>
            </a:r>
            <a:endParaRPr lang="zh-CN" altLang="en-US" sz="2800" dirty="0">
              <a:solidFill>
                <a:srgbClr val="00FFC6"/>
              </a:solidFill>
              <a:latin typeface="Helvetica" panose="020B0604020202030204" pitchFamily="34" charset="0"/>
              <a:cs typeface="+mn-ea"/>
              <a:sym typeface="+mn-lt"/>
            </a:endParaRPr>
          </a:p>
        </p:txBody>
      </p:sp>
      <p:sp>
        <p:nvSpPr>
          <p:cNvPr id="7" name="矩形 6"/>
          <p:cNvSpPr/>
          <p:nvPr/>
        </p:nvSpPr>
        <p:spPr>
          <a:xfrm rot="5400000" flipV="1">
            <a:off x="10934002" y="3526009"/>
            <a:ext cx="2431533" cy="106496"/>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2745949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1186" y="1647592"/>
            <a:ext cx="12313186" cy="403345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Arial" panose="020B0604020202020204" pitchFamily="34" charset="0"/>
                <a:cs typeface="Arial" panose="020B0604020202020204" pitchFamily="34" charset="0"/>
                <a:sym typeface="+mn-lt"/>
              </a:rPr>
              <a:t>Multifunctional Wireless Charging Base &amp; Long-Time Working</a:t>
            </a:r>
            <a:endParaRPr lang="zh-CN" altLang="en-US" sz="2800" dirty="0">
              <a:solidFill>
                <a:srgbClr val="00FFC6"/>
              </a:solidFill>
              <a:latin typeface="Arial" panose="020B0604020202020204" pitchFamily="34" charset="0"/>
              <a:cs typeface="Arial" panose="020B0604020202020204" pitchFamily="34" charset="0"/>
              <a:sym typeface="+mn-lt"/>
            </a:endParaRPr>
          </a:p>
        </p:txBody>
      </p:sp>
      <p:sp>
        <p:nvSpPr>
          <p:cNvPr id="2" name="文本框 1"/>
          <p:cNvSpPr txBox="1"/>
          <p:nvPr/>
        </p:nvSpPr>
        <p:spPr>
          <a:xfrm>
            <a:off x="1030829" y="2209768"/>
            <a:ext cx="4074004" cy="1708160"/>
          </a:xfrm>
          <a:prstGeom prst="rect">
            <a:avLst/>
          </a:prstGeom>
          <a:noFill/>
        </p:spPr>
        <p:txBody>
          <a:bodyPr wrap="square" rtlCol="0">
            <a:spAutoFit/>
          </a:bodyPr>
          <a:lstStyle/>
          <a:p>
            <a:pPr>
              <a:spcAft>
                <a:spcPts val="600"/>
              </a:spcAft>
            </a:pPr>
            <a:r>
              <a:rPr lang="en-US" altLang="zh-CN" b="1" dirty="0" smtClean="0">
                <a:solidFill>
                  <a:srgbClr val="00F4BE"/>
                </a:solidFill>
                <a:latin typeface="Arial" panose="020B0604020202020204" pitchFamily="34" charset="0"/>
                <a:cs typeface="Arial" panose="020B0604020202020204" pitchFamily="34" charset="0"/>
              </a:rPr>
              <a:t>Improve </a:t>
            </a:r>
            <a:r>
              <a:rPr lang="en-US" altLang="zh-CN" b="1" dirty="0">
                <a:solidFill>
                  <a:srgbClr val="00F4BE"/>
                </a:solidFill>
                <a:latin typeface="Arial" panose="020B0604020202020204" pitchFamily="34" charset="0"/>
                <a:cs typeface="Arial" panose="020B0604020202020204" pitchFamily="34" charset="0"/>
              </a:rPr>
              <a:t>productivity, </a:t>
            </a:r>
            <a:r>
              <a:rPr lang="en-US" altLang="zh-CN" b="1" dirty="0" smtClean="0">
                <a:solidFill>
                  <a:srgbClr val="00F4BE"/>
                </a:solidFill>
                <a:latin typeface="Arial" panose="020B0604020202020204" pitchFamily="34" charset="0"/>
                <a:cs typeface="Arial" panose="020B0604020202020204" pitchFamily="34" charset="0"/>
              </a:rPr>
              <a:t>keep </a:t>
            </a:r>
            <a:r>
              <a:rPr lang="en-US" altLang="zh-CN" b="1" dirty="0">
                <a:solidFill>
                  <a:srgbClr val="00F4BE"/>
                </a:solidFill>
                <a:latin typeface="Arial" panose="020B0604020202020204" pitchFamily="34" charset="0"/>
                <a:cs typeface="Arial" panose="020B0604020202020204" pitchFamily="34" charset="0"/>
              </a:rPr>
              <a:t>workspace tidy and </a:t>
            </a:r>
            <a:r>
              <a:rPr lang="en-US" altLang="zh-CN" b="1" dirty="0" smtClean="0">
                <a:solidFill>
                  <a:srgbClr val="00F4BE"/>
                </a:solidFill>
                <a:latin typeface="Arial" panose="020B0604020202020204" pitchFamily="34" charset="0"/>
                <a:cs typeface="Arial" panose="020B0604020202020204" pitchFamily="34" charset="0"/>
              </a:rPr>
              <a:t>clean</a:t>
            </a:r>
            <a:r>
              <a:rPr lang="zh-CN" altLang="en-US" b="1" dirty="0" smtClean="0">
                <a:solidFill>
                  <a:srgbClr val="00F4BE"/>
                </a:solidFill>
                <a:latin typeface="Arial" panose="020B0604020202020204" pitchFamily="34" charset="0"/>
                <a:cs typeface="Arial" panose="020B0604020202020204" pitchFamily="34" charset="0"/>
              </a:rPr>
              <a:t>：</a:t>
            </a:r>
            <a:endParaRPr lang="en-US" altLang="zh-CN" b="1" dirty="0" smtClean="0">
              <a:solidFill>
                <a:srgbClr val="00F4BE"/>
              </a:solidFill>
              <a:latin typeface="Arial" panose="020B0604020202020204" pitchFamily="34" charset="0"/>
              <a:cs typeface="Arial" panose="020B0604020202020204" pitchFamily="34" charset="0"/>
            </a:endParaRPr>
          </a:p>
          <a:p>
            <a:pPr marL="144000" indent="-144000">
              <a:buFont typeface="Arial" panose="020B0604020202020204" pitchFamily="34" charset="0"/>
              <a:buChar char="•"/>
            </a:pPr>
            <a:r>
              <a:rPr lang="en-US" altLang="zh-CN" sz="1600" dirty="0" smtClean="0">
                <a:solidFill>
                  <a:schemeClr val="bg1"/>
                </a:solidFill>
                <a:latin typeface="Arial" panose="020B0604020202020204" pitchFamily="34" charset="0"/>
                <a:cs typeface="Arial" panose="020B0604020202020204" pitchFamily="34" charset="0"/>
              </a:rPr>
              <a:t>Wireless </a:t>
            </a:r>
            <a:r>
              <a:rPr lang="en-US" altLang="zh-CN" sz="1600" dirty="0">
                <a:solidFill>
                  <a:schemeClr val="bg1"/>
                </a:solidFill>
                <a:latin typeface="Arial" panose="020B0604020202020204" pitchFamily="34" charset="0"/>
                <a:cs typeface="Arial" panose="020B0604020202020204" pitchFamily="34" charset="0"/>
              </a:rPr>
              <a:t>Charging for Headset and Smart phone</a:t>
            </a:r>
          </a:p>
          <a:p>
            <a:pPr marL="144000" indent="-144000">
              <a:buFont typeface="Arial" panose="020B0604020202020204" pitchFamily="34" charset="0"/>
              <a:buChar char="•"/>
            </a:pPr>
            <a:r>
              <a:rPr lang="en-US" altLang="zh-CN" sz="1600" dirty="0" smtClean="0">
                <a:solidFill>
                  <a:schemeClr val="bg1"/>
                </a:solidFill>
                <a:latin typeface="Arial" panose="020B0604020202020204" pitchFamily="34" charset="0"/>
                <a:cs typeface="Arial" panose="020B0604020202020204" pitchFamily="34" charset="0"/>
              </a:rPr>
              <a:t>Work </a:t>
            </a:r>
            <a:r>
              <a:rPr lang="en-US" altLang="zh-CN" sz="1600" dirty="0">
                <a:solidFill>
                  <a:schemeClr val="bg1"/>
                </a:solidFill>
                <a:latin typeface="Arial" panose="020B0604020202020204" pitchFamily="34" charset="0"/>
                <a:cs typeface="Arial" panose="020B0604020202020204" pitchFamily="34" charset="0"/>
              </a:rPr>
              <a:t>as headset hanger</a:t>
            </a:r>
          </a:p>
          <a:p>
            <a:pPr algn="ctr"/>
            <a:endParaRPr lang="en-US" altLang="zh-CN" sz="1600" dirty="0">
              <a:solidFill>
                <a:schemeClr val="bg1"/>
              </a:solidFill>
              <a:latin typeface="Arial" panose="020B0604020202020204" pitchFamily="34" charset="0"/>
              <a:cs typeface="Arial" panose="020B0604020202020204" pitchFamily="34" charset="0"/>
            </a:endParaRPr>
          </a:p>
        </p:txBody>
      </p:sp>
      <p:sp>
        <p:nvSpPr>
          <p:cNvPr id="7" name="文本框 6"/>
          <p:cNvSpPr txBox="1"/>
          <p:nvPr/>
        </p:nvSpPr>
        <p:spPr>
          <a:xfrm>
            <a:off x="1030829" y="4016054"/>
            <a:ext cx="3873841" cy="938719"/>
          </a:xfrm>
          <a:prstGeom prst="rect">
            <a:avLst/>
          </a:prstGeom>
          <a:noFill/>
        </p:spPr>
        <p:txBody>
          <a:bodyPr wrap="square" rtlCol="0">
            <a:spAutoFit/>
          </a:bodyPr>
          <a:lstStyle/>
          <a:p>
            <a:pPr>
              <a:spcAft>
                <a:spcPts val="600"/>
              </a:spcAft>
            </a:pPr>
            <a:r>
              <a:rPr lang="en-US" altLang="zh-CN" b="1" dirty="0" smtClean="0">
                <a:solidFill>
                  <a:srgbClr val="00F4BE"/>
                </a:solidFill>
                <a:latin typeface="Arial" panose="020B0604020202020204" pitchFamily="34" charset="0"/>
                <a:cs typeface="Arial" panose="020B0604020202020204" pitchFamily="34" charset="0"/>
              </a:rPr>
              <a:t>Long Battery Life</a:t>
            </a:r>
            <a:r>
              <a:rPr lang="zh-CN" altLang="en-US" b="1" dirty="0" smtClean="0">
                <a:solidFill>
                  <a:srgbClr val="00F4BE"/>
                </a:solidFill>
                <a:latin typeface="Arial" panose="020B0604020202020204" pitchFamily="34" charset="0"/>
                <a:cs typeface="Arial" panose="020B0604020202020204" pitchFamily="34" charset="0"/>
              </a:rPr>
              <a:t>：</a:t>
            </a:r>
            <a:endParaRPr lang="en-US" altLang="zh-CN" b="1" dirty="0" smtClean="0">
              <a:solidFill>
                <a:srgbClr val="00F4BE"/>
              </a:solidFill>
              <a:latin typeface="Arial" panose="020B0604020202020204" pitchFamily="34" charset="0"/>
              <a:cs typeface="Arial" panose="020B0604020202020204" pitchFamily="34" charset="0"/>
            </a:endParaRPr>
          </a:p>
          <a:p>
            <a:pPr marL="144000" indent="-144000">
              <a:buFont typeface="Arial" panose="020B0604020202020204" pitchFamily="34" charset="0"/>
              <a:buChar char="•"/>
            </a:pPr>
            <a:r>
              <a:rPr lang="en-US" altLang="zh-CN" sz="1600" dirty="0" smtClean="0">
                <a:solidFill>
                  <a:schemeClr val="bg1"/>
                </a:solidFill>
                <a:latin typeface="Arial" panose="020B0604020202020204" pitchFamily="34" charset="0"/>
                <a:cs typeface="Arial" panose="020B0604020202020204" pitchFamily="34" charset="0"/>
              </a:rPr>
              <a:t>BH72/76 </a:t>
            </a:r>
            <a:r>
              <a:rPr lang="en-US" altLang="zh-CN" sz="1600" dirty="0">
                <a:solidFill>
                  <a:schemeClr val="bg1"/>
                </a:solidFill>
                <a:latin typeface="Arial" panose="020B0604020202020204" pitchFamily="34" charset="0"/>
                <a:cs typeface="Arial" panose="020B0604020202020204" pitchFamily="34" charset="0"/>
              </a:rPr>
              <a:t>with </a:t>
            </a:r>
            <a:r>
              <a:rPr lang="en-US" altLang="zh-CN" sz="1600" dirty="0" smtClean="0">
                <a:solidFill>
                  <a:schemeClr val="bg1"/>
                </a:solidFill>
                <a:latin typeface="Arial" panose="020B0604020202020204" pitchFamily="34" charset="0"/>
                <a:cs typeface="Arial" panose="020B0604020202020204" pitchFamily="34" charset="0"/>
              </a:rPr>
              <a:t>35/28 </a:t>
            </a:r>
            <a:r>
              <a:rPr lang="en-US" altLang="zh-CN" sz="1600" dirty="0">
                <a:solidFill>
                  <a:schemeClr val="bg1"/>
                </a:solidFill>
                <a:latin typeface="Arial" panose="020B0604020202020204" pitchFamily="34" charset="0"/>
                <a:cs typeface="Arial" panose="020B0604020202020204" pitchFamily="34" charset="0"/>
              </a:rPr>
              <a:t>hours talking time to power up all day talking.</a:t>
            </a:r>
          </a:p>
        </p:txBody>
      </p:sp>
      <p:sp>
        <p:nvSpPr>
          <p:cNvPr id="10" name="矩形 9"/>
          <p:cNvSpPr/>
          <p:nvPr/>
        </p:nvSpPr>
        <p:spPr>
          <a:xfrm rot="5400000" flipV="1">
            <a:off x="10136711" y="3625759"/>
            <a:ext cx="4033458" cy="77120"/>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602" y="764931"/>
            <a:ext cx="4881707" cy="488170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413" y="509954"/>
            <a:ext cx="5621436" cy="5621436"/>
          </a:xfrm>
          <a:prstGeom prst="rect">
            <a:avLst/>
          </a:prstGeom>
        </p:spPr>
      </p:pic>
    </p:spTree>
    <p:extLst>
      <p:ext uri="{BB962C8B-B14F-4D97-AF65-F5344CB8AC3E}">
        <p14:creationId xmlns:p14="http://schemas.microsoft.com/office/powerpoint/2010/main" val="3327953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21186" y="1774994"/>
            <a:ext cx="12313186" cy="364530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r="49381"/>
          <a:stretch/>
        </p:blipFill>
        <p:spPr>
          <a:xfrm>
            <a:off x="-420645" y="298696"/>
            <a:ext cx="6718487" cy="6484268"/>
          </a:xfrm>
          <a:prstGeom prst="rect">
            <a:avLst/>
          </a:prstGeom>
        </p:spPr>
      </p:pic>
      <p:sp>
        <p:nvSpPr>
          <p:cNvPr id="6" name="文本框 5"/>
          <p:cNvSpPr txBox="1"/>
          <p:nvPr/>
        </p:nvSpPr>
        <p:spPr>
          <a:xfrm>
            <a:off x="5834184" y="2138550"/>
            <a:ext cx="5489154" cy="1055930"/>
          </a:xfrm>
          <a:prstGeom prst="rect">
            <a:avLst/>
          </a:prstGeom>
          <a:noFill/>
        </p:spPr>
        <p:txBody>
          <a:bodyPr wrap="square" rtlCol="0">
            <a:spAutoFit/>
          </a:bodyPr>
          <a:lstStyle/>
          <a:p>
            <a:pPr>
              <a:lnSpc>
                <a:spcPts val="2600"/>
              </a:lnSpc>
            </a:pPr>
            <a:r>
              <a:rPr lang="en-US" altLang="zh-CN" sz="1600" dirty="0">
                <a:solidFill>
                  <a:schemeClr val="bg1"/>
                </a:solidFill>
                <a:latin typeface="Arial" panose="020B0604020202020204" pitchFamily="34" charset="0"/>
                <a:cs typeface="Arial" panose="020B0604020202020204" pitchFamily="34" charset="0"/>
              </a:rPr>
              <a:t>Adopted Hi-Fi level audio codec </a:t>
            </a:r>
            <a:r>
              <a:rPr lang="en-US" altLang="zh-CN" sz="1600" dirty="0" err="1">
                <a:solidFill>
                  <a:schemeClr val="bg1"/>
                </a:solidFill>
                <a:latin typeface="Arial" panose="020B0604020202020204" pitchFamily="34" charset="0"/>
                <a:cs typeface="Arial" panose="020B0604020202020204" pitchFamily="34" charset="0"/>
              </a:rPr>
              <a:t>aptX</a:t>
            </a:r>
            <a:r>
              <a:rPr lang="en-US" altLang="zh-CN" sz="1600" dirty="0">
                <a:solidFill>
                  <a:schemeClr val="bg1"/>
                </a:solidFill>
                <a:latin typeface="Arial" panose="020B0604020202020204" pitchFamily="34" charset="0"/>
                <a:cs typeface="Arial" panose="020B0604020202020204" pitchFamily="34" charset="0"/>
              </a:rPr>
              <a:t> delivers pure and delicate sound with less distortion, lower noise floor and intricate details of high-quality music.</a:t>
            </a:r>
            <a:endParaRPr lang="en-US" altLang="zh-CN" sz="1400" dirty="0">
              <a:solidFill>
                <a:schemeClr val="bg1"/>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303" y="3284984"/>
            <a:ext cx="5176752" cy="1815825"/>
          </a:xfrm>
          <a:prstGeom prst="rect">
            <a:avLst/>
          </a:prstGeom>
        </p:spPr>
      </p:pic>
      <p:sp>
        <p:nvSpPr>
          <p:cNvPr id="10" name="文本框 41">
            <a:extLst>
              <a:ext uri="{FF2B5EF4-FFF2-40B4-BE49-F238E27FC236}">
                <a16:creationId xmlns:a16="http://schemas.microsoft.com/office/drawing/2014/main" id="{28A813B9-5631-49EE-B6B5-0B2EECE510FD}"/>
              </a:ext>
            </a:extLst>
          </p:cNvPr>
          <p:cNvSpPr txBox="1"/>
          <p:nvPr/>
        </p:nvSpPr>
        <p:spPr>
          <a:xfrm>
            <a:off x="377305" y="298696"/>
            <a:ext cx="9811724" cy="861774"/>
          </a:xfrm>
          <a:prstGeom prst="rect">
            <a:avLst/>
          </a:prstGeom>
          <a:noFill/>
        </p:spPr>
        <p:txBody>
          <a:bodyPr wrap="square" lIns="0" tIns="0" rIns="0" bIns="0" rtlCol="0">
            <a:spAutoFit/>
          </a:bodyPr>
          <a:lstStyle/>
          <a:p>
            <a:pPr defTabSz="914232"/>
            <a:r>
              <a:rPr lang="en-US" altLang="zh-CN" sz="2800" dirty="0">
                <a:solidFill>
                  <a:srgbClr val="00FFC6"/>
                </a:solidFill>
                <a:latin typeface="Arial" panose="020B0604020202020204" pitchFamily="34" charset="0"/>
                <a:cs typeface="Arial" panose="020B0604020202020204" pitchFamily="34" charset="0"/>
                <a:sym typeface="+mn-lt"/>
              </a:rPr>
              <a:t>Hi-Fi Level Audio Codec </a:t>
            </a:r>
            <a:r>
              <a:rPr lang="en-US" altLang="zh-CN" sz="2800" dirty="0" err="1">
                <a:solidFill>
                  <a:srgbClr val="00FFC6"/>
                </a:solidFill>
                <a:latin typeface="Arial" panose="020B0604020202020204" pitchFamily="34" charset="0"/>
                <a:cs typeface="Arial" panose="020B0604020202020204" pitchFamily="34" charset="0"/>
                <a:sym typeface="+mn-lt"/>
              </a:rPr>
              <a:t>aptX</a:t>
            </a:r>
            <a:endParaRPr lang="en-US" altLang="zh-CN" sz="2800" dirty="0">
              <a:solidFill>
                <a:srgbClr val="00FFC6"/>
              </a:solidFill>
              <a:latin typeface="Arial" panose="020B0604020202020204" pitchFamily="34" charset="0"/>
              <a:cs typeface="Arial" panose="020B0604020202020204" pitchFamily="34" charset="0"/>
              <a:sym typeface="+mn-lt"/>
            </a:endParaRPr>
          </a:p>
          <a:p>
            <a:pPr defTabSz="914232"/>
            <a:r>
              <a:rPr lang="en-US" altLang="zh-CN" sz="2800" dirty="0">
                <a:solidFill>
                  <a:srgbClr val="00FFC6"/>
                </a:solidFill>
                <a:latin typeface="Arial" panose="020B0604020202020204" pitchFamily="34" charset="0"/>
                <a:cs typeface="Arial" panose="020B0604020202020204" pitchFamily="34" charset="0"/>
                <a:sym typeface="+mn-lt"/>
              </a:rPr>
              <a:t>Experience &amp; play in the richest details</a:t>
            </a:r>
          </a:p>
        </p:txBody>
      </p:sp>
      <p:sp>
        <p:nvSpPr>
          <p:cNvPr id="7" name="矩形 6"/>
          <p:cNvSpPr/>
          <p:nvPr/>
        </p:nvSpPr>
        <p:spPr>
          <a:xfrm rot="5400000" flipV="1">
            <a:off x="10328815" y="3557115"/>
            <a:ext cx="3645306" cy="81064"/>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1442910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21186" y="1557072"/>
            <a:ext cx="12313186" cy="4634408"/>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sp>
        <p:nvSpPr>
          <p:cNvPr id="7" name="文本框 6"/>
          <p:cNvSpPr txBox="1"/>
          <p:nvPr/>
        </p:nvSpPr>
        <p:spPr>
          <a:xfrm>
            <a:off x="727114" y="2256918"/>
            <a:ext cx="6092327" cy="2251899"/>
          </a:xfrm>
          <a:prstGeom prst="rect">
            <a:avLst/>
          </a:prstGeom>
          <a:noFill/>
        </p:spPr>
        <p:txBody>
          <a:bodyPr wrap="square" rtlCol="0">
            <a:spAutoFit/>
          </a:bodyPr>
          <a:lstStyle/>
          <a:p>
            <a:pPr>
              <a:lnSpc>
                <a:spcPts val="2600"/>
              </a:lnSpc>
            </a:pPr>
            <a:r>
              <a:rPr lang="en-US" altLang="zh-CN" sz="1600" dirty="0">
                <a:solidFill>
                  <a:schemeClr val="bg1"/>
                </a:solidFill>
                <a:latin typeface="Arial" panose="020B0604020202020204" pitchFamily="34" charset="0"/>
                <a:cs typeface="Arial" panose="020B0604020202020204" pitchFamily="34" charset="0"/>
              </a:rPr>
              <a:t>Intelligent dynamic ANC, including four modes(ANC level medium, ANC level high, Talk transparent, and Fully Transparent), brings customizable noise cancellation adjustment in different environments for a more suitable and comfortable active noise cancellation effect. </a:t>
            </a:r>
          </a:p>
          <a:p>
            <a:endParaRPr lang="en-US" altLang="zh-CN" sz="1600" dirty="0">
              <a:solidFill>
                <a:schemeClr val="bg1"/>
              </a:solidFill>
              <a:latin typeface="Arial" panose="020B0604020202020204" pitchFamily="34" charset="0"/>
              <a:cs typeface="Arial" panose="020B0604020202020204" pitchFamily="34" charset="0"/>
            </a:endParaRPr>
          </a:p>
          <a:p>
            <a:endParaRPr lang="en-US" altLang="zh-CN" sz="1600" dirty="0">
              <a:solidFill>
                <a:schemeClr val="bg1"/>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71" y="4268095"/>
            <a:ext cx="4152137" cy="898816"/>
          </a:xfrm>
          <a:prstGeom prst="rect">
            <a:avLst/>
          </a:prstGeom>
        </p:spPr>
      </p:pic>
      <p:grpSp>
        <p:nvGrpSpPr>
          <p:cNvPr id="13" name="组合 12"/>
          <p:cNvGrpSpPr/>
          <p:nvPr/>
        </p:nvGrpSpPr>
        <p:grpSpPr>
          <a:xfrm>
            <a:off x="7412797" y="1557072"/>
            <a:ext cx="4779203" cy="4634408"/>
            <a:chOff x="6267999" y="0"/>
            <a:chExt cx="5564082" cy="5395508"/>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96" r="-1"/>
            <a:stretch/>
          </p:blipFill>
          <p:spPr>
            <a:xfrm>
              <a:off x="6268000" y="0"/>
              <a:ext cx="2772314" cy="2697754"/>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0314" y="0"/>
              <a:ext cx="2791767" cy="2697754"/>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696" r="-1"/>
            <a:stretch/>
          </p:blipFill>
          <p:spPr>
            <a:xfrm>
              <a:off x="6267999" y="2697754"/>
              <a:ext cx="2772316" cy="269775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0313" y="2697754"/>
              <a:ext cx="2791767" cy="2697754"/>
            </a:xfrm>
            <a:prstGeom prst="rect">
              <a:avLst/>
            </a:prstGeom>
          </p:spPr>
        </p:pic>
      </p:grpSp>
      <p:sp>
        <p:nvSpPr>
          <p:cNvPr id="15" name="文本框 41">
            <a:extLst>
              <a:ext uri="{FF2B5EF4-FFF2-40B4-BE49-F238E27FC236}">
                <a16:creationId xmlns:a16="http://schemas.microsoft.com/office/drawing/2014/main" id="{28A813B9-5631-49EE-B6B5-0B2EECE510FD}"/>
              </a:ext>
            </a:extLst>
          </p:cNvPr>
          <p:cNvSpPr txBox="1"/>
          <p:nvPr/>
        </p:nvSpPr>
        <p:spPr>
          <a:xfrm>
            <a:off x="377305" y="298696"/>
            <a:ext cx="9811724" cy="861774"/>
          </a:xfrm>
          <a:prstGeom prst="rect">
            <a:avLst/>
          </a:prstGeom>
          <a:noFill/>
        </p:spPr>
        <p:txBody>
          <a:bodyPr wrap="square" lIns="0" tIns="0" rIns="0" bIns="0" rtlCol="0">
            <a:spAutoFit/>
          </a:bodyPr>
          <a:lstStyle/>
          <a:p>
            <a:pPr defTabSz="914232"/>
            <a:r>
              <a:rPr lang="en-US" altLang="zh-CN" sz="2800" dirty="0">
                <a:solidFill>
                  <a:srgbClr val="00FFC6"/>
                </a:solidFill>
                <a:latin typeface="Arial" panose="020B0604020202020204" pitchFamily="34" charset="0"/>
                <a:cs typeface="Arial" panose="020B0604020202020204" pitchFamily="34" charset="0"/>
                <a:sym typeface="+mn-lt"/>
              </a:rPr>
              <a:t>Intelligent Dynamic ANC,</a:t>
            </a:r>
          </a:p>
          <a:p>
            <a:pPr defTabSz="914232"/>
            <a:r>
              <a:rPr lang="en-US" altLang="zh-CN" sz="2800" dirty="0">
                <a:solidFill>
                  <a:srgbClr val="00FFC6"/>
                </a:solidFill>
                <a:latin typeface="Arial" panose="020B0604020202020204" pitchFamily="34" charset="0"/>
                <a:cs typeface="Arial" panose="020B0604020202020204" pitchFamily="34" charset="0"/>
                <a:sym typeface="+mn-lt"/>
              </a:rPr>
              <a:t>When you listen, listen in the best way</a:t>
            </a:r>
          </a:p>
        </p:txBody>
      </p:sp>
      <p:sp>
        <p:nvSpPr>
          <p:cNvPr id="16" name="矩形 15"/>
          <p:cNvSpPr/>
          <p:nvPr/>
        </p:nvSpPr>
        <p:spPr>
          <a:xfrm rot="5400000" flipV="1">
            <a:off x="-2278292" y="3835366"/>
            <a:ext cx="4634410" cy="77822"/>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1246789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63740"/>
            <a:ext cx="12203018" cy="3086947"/>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sp>
        <p:nvSpPr>
          <p:cNvPr id="3" name="文本框 2"/>
          <p:cNvSpPr txBox="1"/>
          <p:nvPr/>
        </p:nvSpPr>
        <p:spPr>
          <a:xfrm>
            <a:off x="887742" y="2214551"/>
            <a:ext cx="4128053" cy="2585323"/>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sym typeface="+mn-lt"/>
              </a:rPr>
              <a:t>Yealink Acoustic Shield </a:t>
            </a:r>
            <a:r>
              <a:rPr lang="en-US" altLang="zh-CN" dirty="0" smtClean="0">
                <a:solidFill>
                  <a:schemeClr val="bg1"/>
                </a:solidFill>
                <a:latin typeface="Arial" panose="020B0604020202020204" pitchFamily="34" charset="0"/>
                <a:cs typeface="Arial" panose="020B0604020202020204" pitchFamily="34" charset="0"/>
                <a:sym typeface="+mn-lt"/>
              </a:rPr>
              <a:t>Technology</a:t>
            </a:r>
          </a:p>
          <a:p>
            <a:pPr marL="285750" indent="-285750">
              <a:lnSpc>
                <a:spcPct val="1500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rPr>
              <a:t>Multiple </a:t>
            </a:r>
            <a:r>
              <a:rPr lang="en-US" altLang="zh-CN" dirty="0" smtClean="0">
                <a:solidFill>
                  <a:schemeClr val="bg1"/>
                </a:solidFill>
                <a:latin typeface="Arial" panose="020B0604020202020204" pitchFamily="34" charset="0"/>
                <a:cs typeface="Arial" panose="020B0604020202020204" pitchFamily="34" charset="0"/>
              </a:rPr>
              <a:t>Microphones</a:t>
            </a:r>
          </a:p>
          <a:p>
            <a:pPr marL="285750" indent="-285750">
              <a:lnSpc>
                <a:spcPct val="1500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sym typeface="+mn-lt"/>
              </a:rPr>
              <a:t>Hi-Fi Level Audio Codec </a:t>
            </a:r>
            <a:r>
              <a:rPr lang="en-US" altLang="zh-CN" dirty="0" err="1">
                <a:solidFill>
                  <a:schemeClr val="bg1"/>
                </a:solidFill>
                <a:latin typeface="Arial" panose="020B0604020202020204" pitchFamily="34" charset="0"/>
                <a:cs typeface="Arial" panose="020B0604020202020204" pitchFamily="34" charset="0"/>
                <a:sym typeface="+mn-lt"/>
              </a:rPr>
              <a:t>AptX</a:t>
            </a:r>
            <a:endParaRPr lang="en-US" altLang="zh-CN" dirty="0">
              <a:solidFill>
                <a:schemeClr val="bg1"/>
              </a:solidFill>
              <a:latin typeface="Arial" panose="020B0604020202020204" pitchFamily="34" charset="0"/>
              <a:cs typeface="Arial" panose="020B0604020202020204" pitchFamily="34" charset="0"/>
              <a:sym typeface="+mn-lt"/>
            </a:endParaRPr>
          </a:p>
          <a:p>
            <a:pPr marL="285750" indent="-285750">
              <a:lnSpc>
                <a:spcPct val="1500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sym typeface="+mn-lt"/>
              </a:rPr>
              <a:t>The Ole Wolff </a:t>
            </a:r>
            <a:r>
              <a:rPr lang="en-US" altLang="zh-CN" dirty="0" smtClean="0">
                <a:solidFill>
                  <a:schemeClr val="bg1"/>
                </a:solidFill>
                <a:latin typeface="Arial" panose="020B0604020202020204" pitchFamily="34" charset="0"/>
                <a:cs typeface="Arial" panose="020B0604020202020204" pitchFamily="34" charset="0"/>
                <a:sym typeface="+mn-lt"/>
              </a:rPr>
              <a:t>diaphragm</a:t>
            </a:r>
          </a:p>
          <a:p>
            <a:pPr marL="285750" indent="-285750">
              <a:lnSpc>
                <a:spcPct val="150000"/>
              </a:lnSpc>
              <a:buFont typeface="Arial" panose="020B0604020202020204" pitchFamily="34" charset="0"/>
              <a:buChar char="•"/>
            </a:pPr>
            <a:r>
              <a:rPr lang="en-US" altLang="zh-CN" dirty="0" smtClean="0">
                <a:solidFill>
                  <a:schemeClr val="bg1"/>
                </a:solidFill>
                <a:latin typeface="Arial" panose="020B0604020202020204" pitchFamily="34" charset="0"/>
                <a:cs typeface="Arial" panose="020B0604020202020204" pitchFamily="34" charset="0"/>
                <a:sym typeface="+mn-lt"/>
              </a:rPr>
              <a:t>Intelligent </a:t>
            </a:r>
            <a:r>
              <a:rPr lang="en-US" altLang="zh-CN" dirty="0">
                <a:solidFill>
                  <a:schemeClr val="bg1"/>
                </a:solidFill>
                <a:latin typeface="Arial" panose="020B0604020202020204" pitchFamily="34" charset="0"/>
                <a:cs typeface="Arial" panose="020B0604020202020204" pitchFamily="34" charset="0"/>
                <a:sym typeface="+mn-lt"/>
              </a:rPr>
              <a:t>Dynamic </a:t>
            </a:r>
            <a:r>
              <a:rPr lang="en-US" altLang="zh-CN" dirty="0" smtClean="0">
                <a:solidFill>
                  <a:schemeClr val="bg1"/>
                </a:solidFill>
                <a:latin typeface="Arial" panose="020B0604020202020204" pitchFamily="34" charset="0"/>
                <a:cs typeface="Arial" panose="020B0604020202020204" pitchFamily="34" charset="0"/>
                <a:sym typeface="+mn-lt"/>
              </a:rPr>
              <a:t>ANC(</a:t>
            </a:r>
            <a:r>
              <a:rPr lang="en-US" altLang="zh-CN" dirty="0" smtClean="0">
                <a:solidFill>
                  <a:schemeClr val="bg1"/>
                </a:solidFill>
                <a:latin typeface="Arial" panose="020B0604020202020204" pitchFamily="34" charset="0"/>
                <a:cs typeface="Arial" panose="020B0604020202020204" pitchFamily="34" charset="0"/>
              </a:rPr>
              <a:t>4 levels</a:t>
            </a:r>
            <a:r>
              <a:rPr lang="en-US" altLang="zh-CN" dirty="0" smtClean="0">
                <a:solidFill>
                  <a:schemeClr val="bg1"/>
                </a:solidFill>
                <a:latin typeface="Arial" panose="020B0604020202020204" pitchFamily="34" charset="0"/>
                <a:cs typeface="Arial" panose="020B0604020202020204" pitchFamily="34" charset="0"/>
                <a:sym typeface="+mn-lt"/>
              </a:rPr>
              <a:t>)</a:t>
            </a:r>
          </a:p>
          <a:p>
            <a:pPr marL="285750" indent="-285750">
              <a:lnSpc>
                <a:spcPct val="150000"/>
              </a:lnSpc>
              <a:buFont typeface="Arial" panose="020B0604020202020204" pitchFamily="34" charset="0"/>
              <a:buChar char="•"/>
            </a:pPr>
            <a:r>
              <a:rPr lang="en-US" altLang="zh-CN" spc="100" dirty="0" smtClean="0">
                <a:solidFill>
                  <a:schemeClr val="bg1"/>
                </a:solidFill>
                <a:latin typeface="Arial" panose="020B0604020202020204" pitchFamily="34" charset="0"/>
                <a:cs typeface="Arial" panose="020B0604020202020204" pitchFamily="34" charset="0"/>
                <a:sym typeface="+mn-lt"/>
              </a:rPr>
              <a:t>Wearing Detection</a:t>
            </a:r>
            <a:endParaRPr lang="zh-CN" altLang="en-US" dirty="0">
              <a:solidFill>
                <a:schemeClr val="bg1"/>
              </a:solidFill>
              <a:latin typeface="Arial" panose="020B0604020202020204" pitchFamily="34" charset="0"/>
              <a:cs typeface="Arial" panose="020B0604020202020204" pitchFamily="34" charset="0"/>
            </a:endParaRPr>
          </a:p>
        </p:txBody>
      </p:sp>
      <p:sp>
        <p:nvSpPr>
          <p:cNvPr id="5"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r>
              <a:rPr lang="en-US" altLang="zh-CN" sz="2800" dirty="0">
                <a:solidFill>
                  <a:srgbClr val="00FFC6"/>
                </a:solidFill>
                <a:cs typeface="+mn-ea"/>
                <a:sym typeface="+mn-lt"/>
              </a:rPr>
              <a:t>Other Highlights</a:t>
            </a:r>
          </a:p>
        </p:txBody>
      </p:sp>
      <p:sp>
        <p:nvSpPr>
          <p:cNvPr id="9" name="矩形 8"/>
          <p:cNvSpPr/>
          <p:nvPr/>
        </p:nvSpPr>
        <p:spPr>
          <a:xfrm rot="5400000" flipV="1">
            <a:off x="-1499700" y="3463440"/>
            <a:ext cx="3086949" cy="8754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24829" t="12070" b="4939"/>
          <a:stretch/>
        </p:blipFill>
        <p:spPr>
          <a:xfrm>
            <a:off x="4704201" y="385590"/>
            <a:ext cx="6940627" cy="5938092"/>
          </a:xfrm>
          <a:prstGeom prst="rect">
            <a:avLst/>
          </a:prstGeom>
        </p:spPr>
      </p:pic>
    </p:spTree>
    <p:extLst>
      <p:ext uri="{BB962C8B-B14F-4D97-AF65-F5344CB8AC3E}">
        <p14:creationId xmlns:p14="http://schemas.microsoft.com/office/powerpoint/2010/main" val="3440919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r>
              <a:rPr lang="en-US" altLang="zh-CN" sz="2800" dirty="0">
                <a:solidFill>
                  <a:srgbClr val="00FFC6"/>
                </a:solidFill>
                <a:cs typeface="+mn-ea"/>
                <a:sym typeface="+mn-lt"/>
              </a:rPr>
              <a:t>Awards</a:t>
            </a:r>
          </a:p>
        </p:txBody>
      </p:sp>
      <p:pic>
        <p:nvPicPr>
          <p:cNvPr id="5" name="图片 4" descr="图示, 文本&#10;&#10;描述已自动生成">
            <a:extLst>
              <a:ext uri="{FF2B5EF4-FFF2-40B4-BE49-F238E27FC236}">
                <a16:creationId xmlns:a16="http://schemas.microsoft.com/office/drawing/2014/main" id="{A2E37C5D-647A-4B2D-A4E7-62D409328938}"/>
              </a:ext>
            </a:extLst>
          </p:cNvPr>
          <p:cNvPicPr>
            <a:picLocks noChangeAspect="1"/>
          </p:cNvPicPr>
          <p:nvPr/>
        </p:nvPicPr>
        <p:blipFill rotWithShape="1">
          <a:blip r:embed="rId3"/>
          <a:srcRect b="20998"/>
          <a:stretch/>
        </p:blipFill>
        <p:spPr>
          <a:xfrm>
            <a:off x="1082636" y="1402729"/>
            <a:ext cx="5375932" cy="3976666"/>
          </a:xfrm>
          <a:prstGeom prst="roundRect">
            <a:avLst>
              <a:gd name="adj" fmla="val 8594"/>
            </a:avLst>
          </a:prstGeom>
          <a:solidFill>
            <a:srgbClr val="FFFFFF">
              <a:shade val="85000"/>
            </a:srgbClr>
          </a:solidFill>
          <a:ln>
            <a:noFill/>
          </a:ln>
          <a:effectLst>
            <a:reflection blurRad="368300" stA="32000" endPos="11000" dist="5000" dir="5400000" sy="-100000" algn="bl" rotWithShape="0"/>
          </a:effectLst>
        </p:spPr>
      </p:pic>
      <p:pic>
        <p:nvPicPr>
          <p:cNvPr id="6" name="图片 5"/>
          <p:cNvPicPr>
            <a:picLocks noChangeAspect="1"/>
          </p:cNvPicPr>
          <p:nvPr/>
        </p:nvPicPr>
        <p:blipFill rotWithShape="1">
          <a:blip r:embed="rId4"/>
          <a:srcRect b="21191"/>
          <a:stretch/>
        </p:blipFill>
        <p:spPr>
          <a:xfrm>
            <a:off x="6533984" y="1402729"/>
            <a:ext cx="4526845" cy="3976666"/>
          </a:xfrm>
          <a:prstGeom prst="roundRect">
            <a:avLst>
              <a:gd name="adj" fmla="val 8594"/>
            </a:avLst>
          </a:prstGeom>
          <a:solidFill>
            <a:srgbClr val="FFFFFF">
              <a:shade val="85000"/>
            </a:srgbClr>
          </a:solidFill>
          <a:ln>
            <a:noFill/>
          </a:ln>
          <a:effectLst>
            <a:reflection blurRad="368300" stA="32000" endPos="11000" dist="5000" dir="5400000" sy="-100000" algn="bl" rotWithShape="0"/>
          </a:effectLst>
        </p:spPr>
      </p:pic>
    </p:spTree>
    <p:extLst>
      <p:ext uri="{BB962C8B-B14F-4D97-AF65-F5344CB8AC3E}">
        <p14:creationId xmlns:p14="http://schemas.microsoft.com/office/powerpoint/2010/main" val="4104939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Bluetooth </a:t>
            </a:r>
            <a:r>
              <a:rPr lang="en-US" altLang="zh-CN" sz="2800" dirty="0">
                <a:solidFill>
                  <a:srgbClr val="00FFC6"/>
                </a:solidFill>
                <a:latin typeface="Helvetica" panose="020B0604020202030204" pitchFamily="34" charset="0"/>
                <a:cs typeface="+mn-ea"/>
                <a:sym typeface="+mn-lt"/>
              </a:rPr>
              <a:t>Wireless Headset benchmark-BH7X Series</a:t>
            </a:r>
          </a:p>
        </p:txBody>
      </p:sp>
      <p:graphicFrame>
        <p:nvGraphicFramePr>
          <p:cNvPr id="9" name="表格 4">
            <a:extLst>
              <a:ext uri="{FF2B5EF4-FFF2-40B4-BE49-F238E27FC236}">
                <a16:creationId xmlns:a16="http://schemas.microsoft.com/office/drawing/2014/main" id="{C3575836-2D49-4E25-9267-B6727E1140E4}"/>
              </a:ext>
            </a:extLst>
          </p:cNvPr>
          <p:cNvGraphicFramePr>
            <a:graphicFrameLocks noGrp="1"/>
          </p:cNvGraphicFramePr>
          <p:nvPr>
            <p:extLst/>
          </p:nvPr>
        </p:nvGraphicFramePr>
        <p:xfrm>
          <a:off x="596738" y="879947"/>
          <a:ext cx="11040372" cy="5556081"/>
        </p:xfrm>
        <a:graphic>
          <a:graphicData uri="http://schemas.openxmlformats.org/drawingml/2006/table">
            <a:tbl>
              <a:tblPr firstRow="1" bandRow="1"/>
              <a:tblGrid>
                <a:gridCol w="2165917">
                  <a:extLst>
                    <a:ext uri="{9D8B030D-6E8A-4147-A177-3AD203B41FA5}">
                      <a16:colId xmlns:a16="http://schemas.microsoft.com/office/drawing/2014/main" val="2033838545"/>
                    </a:ext>
                  </a:extLst>
                </a:gridCol>
                <a:gridCol w="3727885">
                  <a:extLst>
                    <a:ext uri="{9D8B030D-6E8A-4147-A177-3AD203B41FA5}">
                      <a16:colId xmlns:a16="http://schemas.microsoft.com/office/drawing/2014/main" val="2754192070"/>
                    </a:ext>
                  </a:extLst>
                </a:gridCol>
                <a:gridCol w="2573285">
                  <a:extLst>
                    <a:ext uri="{9D8B030D-6E8A-4147-A177-3AD203B41FA5}">
                      <a16:colId xmlns:a16="http://schemas.microsoft.com/office/drawing/2014/main" val="589412984"/>
                    </a:ext>
                  </a:extLst>
                </a:gridCol>
                <a:gridCol w="2573285">
                  <a:extLst>
                    <a:ext uri="{9D8B030D-6E8A-4147-A177-3AD203B41FA5}">
                      <a16:colId xmlns:a16="http://schemas.microsoft.com/office/drawing/2014/main" val="4092033835"/>
                    </a:ext>
                  </a:extLst>
                </a:gridCol>
              </a:tblGrid>
              <a:tr h="234348">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endParaRPr lang="en-US" sz="9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endParaRPr lang="en-US" sz="9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tc>
                  <a:txBody>
                    <a:bodyPr/>
                    <a:lstStyle/>
                    <a:p>
                      <a:pPr algn="ctr"/>
                      <a:r>
                        <a:rPr lang="en-US" altLang="zh-CN" sz="900" b="1"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BH76</a:t>
                      </a:r>
                      <a:endParaRPr lang="en-US" sz="9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altLang="zh-CN" sz="9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BH76</a:t>
                      </a:r>
                      <a:endParaRPr lang="en-US" sz="9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extLst>
                  <a:ext uri="{0D108BD9-81ED-4DB2-BD59-A6C34878D82A}">
                    <a16:rowId xmlns:a16="http://schemas.microsoft.com/office/drawing/2014/main" val="3864799470"/>
                  </a:ext>
                </a:extLst>
              </a:tr>
              <a:tr h="23434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l" defTabSz="914400" rtl="0" eaLnBrk="1" latinLnBrk="0" hangingPunct="1"/>
                      <a:r>
                        <a:rPr lang="en-US" sz="900" b="1"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Color</a:t>
                      </a:r>
                      <a:endParaRPr lang="en-US" sz="9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Light Gray/Black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Light Gray/Black</a:t>
                      </a:r>
                      <a:endPar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83213645"/>
                  </a:ext>
                </a:extLst>
              </a:tr>
              <a:tr h="234348">
                <a:tc rowSpan="4">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Feature</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algn="ct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Wearing Detection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extLst>
                  <a:ext uri="{0D108BD9-81ED-4DB2-BD59-A6C34878D82A}">
                    <a16:rowId xmlns:a16="http://schemas.microsoft.com/office/drawing/2014/main" val="3377115893"/>
                  </a:ext>
                </a:extLst>
              </a:tr>
              <a:tr h="234348">
                <a:tc vMerge="1">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Dual </a:t>
                      </a: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Busylight</a:t>
                      </a: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on Headset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extLst>
                  <a:ext uri="{0D108BD9-81ED-4DB2-BD59-A6C34878D82A}">
                    <a16:rowId xmlns:a16="http://schemas.microsoft.com/office/drawing/2014/main" val="878933418"/>
                  </a:ext>
                </a:extLst>
              </a:tr>
              <a:tr h="229041">
                <a:tc vMerge="1">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Mic-boom Stretch for Mute/Answer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extLst>
                  <a:ext uri="{0D108BD9-81ED-4DB2-BD59-A6C34878D82A}">
                    <a16:rowId xmlns:a16="http://schemas.microsoft.com/office/drawing/2014/main" val="2982450826"/>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Ear Cushions Easily </a:t>
                      </a: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Replacable</a:t>
                      </a:r>
                      <a:endPar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3000"/>
                      </a:schemeClr>
                    </a:solidFill>
                  </a:tcPr>
                </a:tc>
                <a:extLst>
                  <a:ext uri="{0D108BD9-81ED-4DB2-BD59-A6C34878D82A}">
                    <a16:rowId xmlns:a16="http://schemas.microsoft.com/office/drawing/2014/main" val="1364577596"/>
                  </a:ext>
                </a:extLst>
              </a:tr>
              <a:tr h="234348">
                <a:tc rowSpan="3">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Audio</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Yealink Acoustic Shield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721180337"/>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Active Noise Cancellation （ANC）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4140811087"/>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Microphone Number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42143377"/>
                  </a:ext>
                </a:extLst>
              </a:tr>
              <a:tr h="234348">
                <a:tc rowSpan="5">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Battery</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Talking time </a:t>
                      </a:r>
                      <a:endParaRPr lang="en-US" altLang="zh-CN" sz="9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 35 hours(ANC 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up to 35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3441908886"/>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Music time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 40 hours(ANC off)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up to 40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308215077"/>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Standby 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112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112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846687062"/>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Charing</a:t>
                      </a: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Time (cable)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2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1764425414"/>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Charing</a:t>
                      </a: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Time (wireless charging)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3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3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114954353"/>
                  </a:ext>
                </a:extLst>
              </a:tr>
              <a:tr h="234348">
                <a:tc rowSpan="4">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Connectivity</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Bluetooth version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Bluetooth 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Bluetooth 5.2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759485612"/>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Operating range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 30m/Up to 100ft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Up to 30m/Up to 100ft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607700885"/>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Bluetooth pairing </a:t>
                      </a: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lis</a:t>
                      </a: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 8 devices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Up to 8 devices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567183785"/>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Simultaneous Bluetooth connections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381364153"/>
                  </a:ext>
                </a:extLst>
              </a:tr>
              <a:tr h="234348">
                <a:tc rowSpan="3">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Management</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Yealink USB </a:t>
                      </a:r>
                      <a:r>
                        <a:rPr lang="en-US" altLang="zh-CN" sz="900" b="0" dirty="0" err="1"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Connect（PC</a:t>
                      </a: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endParaRPr lang="en-US" sz="9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1048394606"/>
                  </a:ext>
                </a:extLst>
              </a:tr>
              <a:tr h="234348">
                <a:tc vMerge="1">
                  <a:txBody>
                    <a:body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Yealink Connect APP</a:t>
                      </a:r>
                      <a:endParaRPr lang="en-US" altLang="zh-CN" sz="9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2538301150"/>
                  </a:ext>
                </a:extLst>
              </a:tr>
              <a:tr h="234348">
                <a:tc vMerge="1">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Yealink Device Management Platform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5000"/>
                      </a:schemeClr>
                    </a:solidFill>
                  </a:tcPr>
                </a:tc>
                <a:extLst>
                  <a:ext uri="{0D108BD9-81ED-4DB2-BD59-A6C34878D82A}">
                    <a16:rowId xmlns:a16="http://schemas.microsoft.com/office/drawing/2014/main" val="2444322651"/>
                  </a:ext>
                </a:extLst>
              </a:tr>
              <a:tr h="234348">
                <a:tc>
                  <a:txBody>
                    <a:bodyPr/>
                    <a:lstStyle/>
                    <a:p>
                      <a:pPr algn="l"/>
                      <a:r>
                        <a:rPr lang="en-US" sz="9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Product Weight</a:t>
                      </a:r>
                      <a:endParaRPr lang="en-US" sz="9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endPar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201g (BH76)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527g (BH76 with Charging Stand)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326g (BHC76)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187g (BH72 Lite)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189g (BH72)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515g (BH76 with Charging Stand)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326g (BHC76)</a:t>
                      </a:r>
                      <a:endParaRPr lang="en-US" sz="9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1113120501"/>
                  </a:ext>
                </a:extLst>
              </a:tr>
            </a:tbl>
          </a:graphicData>
        </a:graphic>
      </p:graphicFrame>
      <p:sp>
        <p:nvSpPr>
          <p:cNvPr id="16" name="矩形 15"/>
          <p:cNvSpPr/>
          <p:nvPr/>
        </p:nvSpPr>
        <p:spPr>
          <a:xfrm rot="10800000" flipV="1">
            <a:off x="596737" y="6436028"/>
            <a:ext cx="1104037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1087191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Bluetooth </a:t>
            </a:r>
            <a:r>
              <a:rPr lang="en-US" altLang="zh-CN" sz="2800" dirty="0">
                <a:solidFill>
                  <a:srgbClr val="00FFC6"/>
                </a:solidFill>
                <a:latin typeface="Helvetica" panose="020B0604020202030204" pitchFamily="34" charset="0"/>
                <a:cs typeface="+mn-ea"/>
                <a:sym typeface="+mn-lt"/>
              </a:rPr>
              <a:t>Wireless Headset </a:t>
            </a:r>
            <a:r>
              <a:rPr lang="en-US" altLang="zh-CN" sz="2800" dirty="0" smtClean="0">
                <a:solidFill>
                  <a:srgbClr val="00FFC6"/>
                </a:solidFill>
                <a:latin typeface="Helvetica" panose="020B0604020202030204" pitchFamily="34" charset="0"/>
                <a:cs typeface="+mn-ea"/>
                <a:sym typeface="+mn-lt"/>
              </a:rPr>
              <a:t>benchmark-BH72</a:t>
            </a:r>
            <a:endParaRPr lang="en-US" altLang="zh-CN" sz="2800" dirty="0">
              <a:solidFill>
                <a:srgbClr val="00FFC6"/>
              </a:solidFill>
              <a:latin typeface="Helvetica" panose="020B0604020202030204" pitchFamily="34" charset="0"/>
              <a:cs typeface="+mn-ea"/>
              <a:sym typeface="+mn-lt"/>
            </a:endParaRPr>
          </a:p>
        </p:txBody>
      </p:sp>
      <p:graphicFrame>
        <p:nvGraphicFramePr>
          <p:cNvPr id="9" name="表格 4">
            <a:extLst>
              <a:ext uri="{FF2B5EF4-FFF2-40B4-BE49-F238E27FC236}">
                <a16:creationId xmlns:a16="http://schemas.microsoft.com/office/drawing/2014/main" id="{C3575836-2D49-4E25-9267-B6727E1140E4}"/>
              </a:ext>
            </a:extLst>
          </p:cNvPr>
          <p:cNvGraphicFramePr>
            <a:graphicFrameLocks noGrp="1"/>
          </p:cNvGraphicFramePr>
          <p:nvPr>
            <p:extLst>
              <p:ext uri="{D42A27DB-BD31-4B8C-83A1-F6EECF244321}">
                <p14:modId xmlns:p14="http://schemas.microsoft.com/office/powerpoint/2010/main" val="425712572"/>
              </p:ext>
            </p:extLst>
          </p:nvPr>
        </p:nvGraphicFramePr>
        <p:xfrm>
          <a:off x="596738" y="2651406"/>
          <a:ext cx="11040373" cy="3540458"/>
        </p:xfrm>
        <a:graphic>
          <a:graphicData uri="http://schemas.openxmlformats.org/drawingml/2006/table">
            <a:tbl>
              <a:tblPr firstRow="1" bandRow="1"/>
              <a:tblGrid>
                <a:gridCol w="2264773">
                  <a:extLst>
                    <a:ext uri="{9D8B030D-6E8A-4147-A177-3AD203B41FA5}">
                      <a16:colId xmlns:a16="http://schemas.microsoft.com/office/drawing/2014/main" val="2033838545"/>
                    </a:ext>
                  </a:extLst>
                </a:gridCol>
                <a:gridCol w="1755120">
                  <a:extLst>
                    <a:ext uri="{9D8B030D-6E8A-4147-A177-3AD203B41FA5}">
                      <a16:colId xmlns:a16="http://schemas.microsoft.com/office/drawing/2014/main" val="2754192070"/>
                    </a:ext>
                  </a:extLst>
                </a:gridCol>
                <a:gridCol w="1755120">
                  <a:extLst>
                    <a:ext uri="{9D8B030D-6E8A-4147-A177-3AD203B41FA5}">
                      <a16:colId xmlns:a16="http://schemas.microsoft.com/office/drawing/2014/main" val="589412984"/>
                    </a:ext>
                  </a:extLst>
                </a:gridCol>
                <a:gridCol w="1755120">
                  <a:extLst>
                    <a:ext uri="{9D8B030D-6E8A-4147-A177-3AD203B41FA5}">
                      <a16:colId xmlns:a16="http://schemas.microsoft.com/office/drawing/2014/main" val="4092033835"/>
                    </a:ext>
                  </a:extLst>
                </a:gridCol>
                <a:gridCol w="1755120">
                  <a:extLst>
                    <a:ext uri="{9D8B030D-6E8A-4147-A177-3AD203B41FA5}">
                      <a16:colId xmlns:a16="http://schemas.microsoft.com/office/drawing/2014/main" val="3603135087"/>
                    </a:ext>
                  </a:extLst>
                </a:gridCol>
                <a:gridCol w="1755120">
                  <a:extLst>
                    <a:ext uri="{9D8B030D-6E8A-4147-A177-3AD203B41FA5}">
                      <a16:colId xmlns:a16="http://schemas.microsoft.com/office/drawing/2014/main" val="1123613862"/>
                    </a:ext>
                  </a:extLst>
                </a:gridCol>
              </a:tblGrid>
              <a:tr h="0">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endPar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BH72</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F4BE">
                        <a:alpha val="15000"/>
                      </a:srgbClr>
                    </a:solidFill>
                  </a:tcPr>
                </a:tc>
                <a:tc>
                  <a:txBody>
                    <a:bodyPr/>
                    <a:lstStyle/>
                    <a:p>
                      <a:pPr algn="ctr"/>
                      <a:r>
                        <a:rPr lang="en-US" altLang="zh-CN"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Jabra </a:t>
                      </a:r>
                      <a:r>
                        <a:rPr lang="en-US"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Evolve2 65</a:t>
                      </a:r>
                    </a:p>
                  </a:txBody>
                  <a:tcPr anchor="ctr">
                    <a:lnL w="12700" cmpd="sng">
                      <a:noFill/>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E7B12"/>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Jabra Evolve 65</a:t>
                      </a:r>
                      <a:endPar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E7B12"/>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Poly Voyager 4200</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A2B0E"/>
                    </a:solidFill>
                  </a:tcPr>
                </a:tc>
                <a:tc>
                  <a:txBody>
                    <a:bodyPr/>
                    <a:lstStyle/>
                    <a:p>
                      <a:pPr marL="0" algn="ctr" defTabSz="914400" rtl="0" eaLnBrk="1" latinLnBrk="0" hangingPunct="1"/>
                      <a:r>
                        <a:rPr lang="en-US" sz="1400" b="1"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Poly Voyager 4300</a:t>
                      </a:r>
                    </a:p>
                  </a:txBody>
                  <a:tcPr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A2B0E"/>
                    </a:solidFill>
                  </a:tcPr>
                </a:tc>
                <a:extLst>
                  <a:ext uri="{0D108BD9-81ED-4DB2-BD59-A6C34878D82A}">
                    <a16:rowId xmlns:a16="http://schemas.microsoft.com/office/drawing/2014/main" val="3864799470"/>
                  </a:ext>
                </a:extLst>
              </a:tr>
              <a:tr h="42405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Headset Style</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83213645"/>
                  </a:ext>
                </a:extLst>
              </a:tr>
              <a:tr h="42405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Discrete </a:t>
                      </a: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H</a:t>
                      </a: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idden </a:t>
                      </a: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a:t>
                      </a: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oom </a:t>
                      </a: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a:t>
                      </a: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rm </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852641146"/>
                  </a:ext>
                </a:extLst>
              </a:tr>
              <a:tr h="424057">
                <a:tc>
                  <a:txBody>
                    <a:bodyPr/>
                    <a:lstStyle/>
                    <a:p>
                      <a:pPr algn="ct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Microphone</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en-US" sz="14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a:t>
                      </a:r>
                      <a:endPar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3377115893"/>
                  </a:ext>
                </a:extLst>
              </a:tr>
              <a:tr h="42405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1" dirty="0" err="1">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Busylight</a:t>
                      </a: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Dual side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Dual side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Single</a:t>
                      </a: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side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Single side</a:t>
                      </a:r>
                      <a:endParaRPr lang="en-US" altLang="zh-CN"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878933418"/>
                  </a:ext>
                </a:extLst>
              </a:tr>
              <a:tr h="50861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Talking Time (</a:t>
                      </a: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a:t>
                      </a: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35h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4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35h</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14h</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12h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24h</a:t>
                      </a:r>
                      <a:endPar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982450826"/>
                  </a:ext>
                </a:extLst>
              </a:tr>
              <a:tr h="468355">
                <a:tc>
                  <a:txBody>
                    <a:bodyPr/>
                    <a:lstStyle/>
                    <a:p>
                      <a:pPr algn="ctr"/>
                      <a:r>
                        <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Bluetooth</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5.</a:t>
                      </a:r>
                      <a:r>
                        <a:rPr lang="en-US" sz="14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5.2</a:t>
                      </a:r>
                      <a:endPar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1364577596"/>
                  </a:ext>
                </a:extLst>
              </a:tr>
              <a:tr h="468355">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Wireless Charging</a:t>
                      </a:r>
                      <a:endParaRPr 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Optional</a:t>
                      </a:r>
                      <a:endParaRPr lang="en-US" sz="14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444322651"/>
                  </a:ext>
                </a:extLst>
              </a:tr>
            </a:tbl>
          </a:graphicData>
        </a:graphic>
      </p:graphicFrame>
      <p:pic>
        <p:nvPicPr>
          <p:cNvPr id="12" name="Picture 2" descr="Voyager 4200 Office &amp; UC Series - Bluetooth Office Headset | Poly, formerly  Plantronics &amp; Polycom">
            <a:extLst>
              <a:ext uri="{FF2B5EF4-FFF2-40B4-BE49-F238E27FC236}">
                <a16:creationId xmlns:a16="http://schemas.microsoft.com/office/drawing/2014/main" id="{4E858531-B9DC-458D-BE41-6A9C0E362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1114" y="877997"/>
            <a:ext cx="1468572" cy="155994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b="14211"/>
          <a:stretch/>
        </p:blipFill>
        <p:spPr>
          <a:xfrm>
            <a:off x="2791838" y="729583"/>
            <a:ext cx="1931486" cy="1653694"/>
          </a:xfrm>
          <a:prstGeom prst="rect">
            <a:avLst/>
          </a:prstGeom>
        </p:spPr>
      </p:pic>
      <p:pic>
        <p:nvPicPr>
          <p:cNvPr id="4" name="图片 3"/>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823557" y="862471"/>
            <a:ext cx="1366309" cy="1451985"/>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3142" y="943052"/>
            <a:ext cx="1427131" cy="1414303"/>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2085" y="862471"/>
            <a:ext cx="1070042" cy="1567312"/>
          </a:xfrm>
          <a:prstGeom prst="rect">
            <a:avLst/>
          </a:prstGeom>
        </p:spPr>
      </p:pic>
      <p:sp>
        <p:nvSpPr>
          <p:cNvPr id="16" name="矩形 15"/>
          <p:cNvSpPr/>
          <p:nvPr/>
        </p:nvSpPr>
        <p:spPr>
          <a:xfrm rot="10800000" flipV="1">
            <a:off x="596737" y="6194784"/>
            <a:ext cx="1104037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2143765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Bluetooth Wireless Headset benchmark</a:t>
            </a:r>
          </a:p>
        </p:txBody>
      </p:sp>
      <p:graphicFrame>
        <p:nvGraphicFramePr>
          <p:cNvPr id="8" name="表格 4">
            <a:extLst>
              <a:ext uri="{FF2B5EF4-FFF2-40B4-BE49-F238E27FC236}">
                <a16:creationId xmlns:a16="http://schemas.microsoft.com/office/drawing/2014/main" id="{C3575836-2D49-4E25-9267-B6727E1140E4}"/>
              </a:ext>
            </a:extLst>
          </p:cNvPr>
          <p:cNvGraphicFramePr>
            <a:graphicFrameLocks noGrp="1"/>
          </p:cNvGraphicFramePr>
          <p:nvPr>
            <p:extLst>
              <p:ext uri="{D42A27DB-BD31-4B8C-83A1-F6EECF244321}">
                <p14:modId xmlns:p14="http://schemas.microsoft.com/office/powerpoint/2010/main" val="1029430078"/>
              </p:ext>
            </p:extLst>
          </p:nvPr>
        </p:nvGraphicFramePr>
        <p:xfrm>
          <a:off x="596737" y="2473759"/>
          <a:ext cx="11024436" cy="3749552"/>
        </p:xfrm>
        <a:graphic>
          <a:graphicData uri="http://schemas.openxmlformats.org/drawingml/2006/table">
            <a:tbl>
              <a:tblPr firstRow="1" bandRow="1"/>
              <a:tblGrid>
                <a:gridCol w="2045916">
                  <a:extLst>
                    <a:ext uri="{9D8B030D-6E8A-4147-A177-3AD203B41FA5}">
                      <a16:colId xmlns:a16="http://schemas.microsoft.com/office/drawing/2014/main" val="2033838545"/>
                    </a:ext>
                  </a:extLst>
                </a:gridCol>
                <a:gridCol w="1795704">
                  <a:extLst>
                    <a:ext uri="{9D8B030D-6E8A-4147-A177-3AD203B41FA5}">
                      <a16:colId xmlns:a16="http://schemas.microsoft.com/office/drawing/2014/main" val="2754192070"/>
                    </a:ext>
                  </a:extLst>
                </a:gridCol>
                <a:gridCol w="1795704">
                  <a:extLst>
                    <a:ext uri="{9D8B030D-6E8A-4147-A177-3AD203B41FA5}">
                      <a16:colId xmlns:a16="http://schemas.microsoft.com/office/drawing/2014/main" val="604739926"/>
                    </a:ext>
                  </a:extLst>
                </a:gridCol>
                <a:gridCol w="1795704">
                  <a:extLst>
                    <a:ext uri="{9D8B030D-6E8A-4147-A177-3AD203B41FA5}">
                      <a16:colId xmlns:a16="http://schemas.microsoft.com/office/drawing/2014/main" val="4092033835"/>
                    </a:ext>
                  </a:extLst>
                </a:gridCol>
                <a:gridCol w="1795704">
                  <a:extLst>
                    <a:ext uri="{9D8B030D-6E8A-4147-A177-3AD203B41FA5}">
                      <a16:colId xmlns:a16="http://schemas.microsoft.com/office/drawing/2014/main" val="3603135087"/>
                    </a:ext>
                  </a:extLst>
                </a:gridCol>
                <a:gridCol w="1795704">
                  <a:extLst>
                    <a:ext uri="{9D8B030D-6E8A-4147-A177-3AD203B41FA5}">
                      <a16:colId xmlns:a16="http://schemas.microsoft.com/office/drawing/2014/main" val="3526775990"/>
                    </a:ext>
                  </a:extLst>
                </a:gridCol>
              </a:tblGrid>
              <a:tr h="497020">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endParaRPr lang="en-US" sz="1200" dirty="0">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F4BE">
                        <a:alpha val="15000"/>
                      </a:srgbClr>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BH76</a:t>
                      </a: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00F4BE">
                        <a:alpha val="15000"/>
                      </a:srgbClr>
                    </a:solidFill>
                  </a:tcPr>
                </a:tc>
                <a:tc>
                  <a:txBody>
                    <a:bodyPr/>
                    <a:lstStyle/>
                    <a:p>
                      <a:pPr algn="ctr"/>
                      <a:r>
                        <a:rPr lang="en-US" altLang="zh-CN"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Jabra </a:t>
                      </a:r>
                      <a:r>
                        <a:rPr lang="en-US"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Evolve2 </a:t>
                      </a:r>
                      <a:r>
                        <a:rPr lang="en-US" sz="1400" b="1"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75</a:t>
                      </a:r>
                      <a:endParaRPr lang="en-US" sz="1400" b="1"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D7A11"/>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Jabra Evolve 75</a:t>
                      </a:r>
                      <a:endPar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9D7A11"/>
                    </a:solidFill>
                  </a:tcPr>
                </a:tc>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Poly </a:t>
                      </a:r>
                      <a:r>
                        <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Voyager Focus</a:t>
                      </a: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a:t>
                      </a:r>
                      <a:endParaRPr 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B2B0E"/>
                    </a:solidFill>
                  </a:tcPr>
                </a:tc>
                <a:tc>
                  <a:txBody>
                    <a:bodyPr/>
                    <a:lstStyle/>
                    <a:p>
                      <a:pPr marL="0" algn="ctr" defTabSz="914400" rtl="0" eaLnBrk="1" latinLnBrk="0" hangingPunct="1"/>
                      <a:r>
                        <a:rPr lang="en-US" sz="1400" b="1"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Poly Voyager Focus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B2B0E"/>
                    </a:solidFill>
                  </a:tcPr>
                </a:tc>
                <a:extLst>
                  <a:ext uri="{0D108BD9-81ED-4DB2-BD59-A6C34878D82A}">
                    <a16:rowId xmlns:a16="http://schemas.microsoft.com/office/drawing/2014/main" val="3864799470"/>
                  </a:ext>
                </a:extLst>
              </a:tr>
              <a:tr h="28745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Headset Style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On</a:t>
                      </a:r>
                      <a:r>
                        <a:rPr lang="en-US" altLang="zh-CN" sz="12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r>
                        <a:rPr lang="en-US" sz="1200" b="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a:t>
                      </a: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On-ear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123731340"/>
                  </a:ext>
                </a:extLst>
              </a:tr>
              <a:tr h="4385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Discrete </a:t>
                      </a: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H</a:t>
                      </a: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idden </a:t>
                      </a: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a:t>
                      </a: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oom </a:t>
                      </a: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a:t>
                      </a: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rm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algn="ctr"/>
                      <a:r>
                        <a:rPr lang="zh-CN" altLang="en-US" sz="1200" b="0" dirty="0" smtClean="0">
                          <a:solidFill>
                            <a:schemeClr val="bg1"/>
                          </a:solidFill>
                          <a:latin typeface="Arial" panose="020B0604020202020204" pitchFamily="34" charset="0"/>
                          <a:cs typeface="Arial" panose="020B0604020202020204" pitchFamily="34" charset="0"/>
                        </a:rPr>
                        <a:t>√</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852641146"/>
                  </a:ext>
                </a:extLst>
              </a:tr>
              <a:tr h="292365">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ANC</a:t>
                      </a:r>
                      <a:endPar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4BE"/>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373965179"/>
                  </a:ext>
                </a:extLst>
              </a:tr>
              <a:tr h="4385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Controllable </a:t>
                      </a: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N</a:t>
                      </a: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oise Cancelling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altLang="zh-CN"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4 Levels</a:t>
                      </a:r>
                      <a:endPar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2</a:t>
                      </a:r>
                      <a:r>
                        <a:rPr lang="en-US" altLang="zh-CN" sz="1200" b="0" kern="1200" baseline="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 Levels</a:t>
                      </a:r>
                      <a:endPar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noProof="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 </a:t>
                      </a:r>
                      <a:r>
                        <a:rPr lang="en-US" altLang="zh-CN"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levels</a:t>
                      </a:r>
                      <a:endParaRPr lang="en-US"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noProof="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 levels</a:t>
                      </a:r>
                      <a:endParaRPr lang="en-US" altLang="zh-CN"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309542489"/>
                  </a:ext>
                </a:extLst>
              </a:tr>
              <a:tr h="287456">
                <a:tc>
                  <a:txBody>
                    <a:body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Microphone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algn="ctr" defTabSz="914400" rtl="0" eaLnBrk="1" latinLnBrk="0" hangingPunct="1"/>
                      <a:r>
                        <a:rPr lang="en-US" altLang="zh-CN" sz="12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5</a:t>
                      </a:r>
                      <a:endPar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8</a:t>
                      </a:r>
                      <a:endPar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4</a:t>
                      </a:r>
                      <a:endPar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3480030230"/>
                  </a:ext>
                </a:extLst>
              </a:tr>
              <a:tr h="28745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err="1">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Busylight</a:t>
                      </a:r>
                      <a:endPar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noProof="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878933418"/>
                  </a:ext>
                </a:extLst>
              </a:tr>
              <a:tr h="28745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Talking Time (</a:t>
                      </a: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up to)</a:t>
                      </a:r>
                      <a:endPar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2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35h</a:t>
                      </a:r>
                      <a:endPar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24h</a:t>
                      </a:r>
                      <a:endPar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18h</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19h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12h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982450826"/>
                  </a:ext>
                </a:extLst>
              </a:tr>
              <a:tr h="287456">
                <a:tc>
                  <a:txBody>
                    <a:bodyPr/>
                    <a:lstStyle/>
                    <a:p>
                      <a:pPr algn="ctr"/>
                      <a:r>
                        <a:rPr lang="en-US" altLang="zh-CN"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Codec</a:t>
                      </a:r>
                      <a:endPar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algn="ctr" defTabSz="914400" rtl="0" eaLnBrk="1" latinLnBrk="0" hangingPunct="1"/>
                      <a:r>
                        <a:rPr lang="en-US" altLang="zh-CN" sz="1200" b="0" kern="1200" dirty="0" err="1">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AtpX</a:t>
                      </a:r>
                      <a:r>
                        <a:rPr lang="en-US" altLang="zh-CN"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r>
                        <a:rPr lang="zh-CN" alt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 </a:t>
                      </a:r>
                      <a:r>
                        <a:rPr lang="en-US" altLang="zh-CN" sz="1200" b="0" kern="1200" dirty="0" smtClean="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AAC, SBC</a:t>
                      </a:r>
                      <a:endPar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AAC,SBC</a:t>
                      </a:r>
                      <a:endPar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SBC</a:t>
                      </a:r>
                      <a:endPar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err="1">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AtpX</a:t>
                      </a:r>
                      <a:r>
                        <a:rPr lang="en-US" altLang="zh-CN"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a:t>
                      </a:r>
                      <a:r>
                        <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 </a:t>
                      </a:r>
                      <a:r>
                        <a:rPr lang="en-US" altLang="zh-CN"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SBC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3822394076"/>
                  </a:ext>
                </a:extLst>
              </a:tr>
              <a:tr h="287456">
                <a:tc>
                  <a:txBody>
                    <a:body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Bluetooth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a:t>
                      </a: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5.2</a:t>
                      </a:r>
                      <a:endParaRPr lang="zh-CN" alt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4.2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4.1</a:t>
                      </a:r>
                      <a:endPar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1857566262"/>
                  </a:ext>
                </a:extLst>
              </a:tr>
              <a:tr h="28745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r>
                        <a:rPr lang="en-US" sz="12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Wireless Charging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latinLnBrk="0" hangingPunct="1"/>
                      <a:r>
                        <a:rPr lang="en-US" sz="1200" b="0" kern="1200" dirty="0">
                          <a:solidFill>
                            <a:srgbClr val="00F4BE"/>
                          </a:solidFill>
                          <a:latin typeface="Arial" panose="020B0604020202020204" pitchFamily="34" charset="0"/>
                          <a:ea typeface="微软雅黑" panose="020B0503020204020204" pitchFamily="34" charset="-122"/>
                          <a:cs typeface="Arial" panose="020B0604020202020204" pitchFamily="34" charset="0"/>
                          <a:sym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000"/>
                      </a:schemeClr>
                    </a:solidFill>
                  </a:tcPr>
                </a:tc>
                <a:extLst>
                  <a:ext uri="{0D108BD9-81ED-4DB2-BD59-A6C34878D82A}">
                    <a16:rowId xmlns:a16="http://schemas.microsoft.com/office/drawing/2014/main" val="2333022514"/>
                  </a:ext>
                </a:extLst>
              </a:tr>
            </a:tbl>
          </a:graphicData>
        </a:graphic>
      </p:graphicFrame>
      <p:pic>
        <p:nvPicPr>
          <p:cNvPr id="11" name="Picture 2" descr="Wireless office headset with noise cancellation | Jabra Evolve 75 MS/UC">
            <a:extLst>
              <a:ext uri="{FF2B5EF4-FFF2-40B4-BE49-F238E27FC236}">
                <a16:creationId xmlns:a16="http://schemas.microsoft.com/office/drawing/2014/main" id="{453EE1F8-CFDD-4E0B-8A04-563E62DF3A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763" y="683289"/>
            <a:ext cx="1725638" cy="17256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oyager Focus UC - Setup &amp; Support | Poly, formerly Plantronics &amp; Polycom">
            <a:extLst>
              <a:ext uri="{FF2B5EF4-FFF2-40B4-BE49-F238E27FC236}">
                <a16:creationId xmlns:a16="http://schemas.microsoft.com/office/drawing/2014/main" id="{F75AD1D8-8A2D-4CC0-B7D5-BB94C5AAF8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7713" y="729583"/>
            <a:ext cx="1803460" cy="180346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663254" y="838938"/>
            <a:ext cx="1569741" cy="1569741"/>
          </a:xfrm>
          <a:prstGeom prst="rect">
            <a:avLst/>
          </a:prstGeom>
        </p:spPr>
      </p:pic>
      <p:pic>
        <p:nvPicPr>
          <p:cNvPr id="3" name="图片 2"/>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840230" y="877367"/>
            <a:ext cx="885873" cy="1425702"/>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0777" y="771509"/>
            <a:ext cx="1227560" cy="1447707"/>
          </a:xfrm>
          <a:prstGeom prst="rect">
            <a:avLst/>
          </a:prstGeom>
        </p:spPr>
      </p:pic>
      <p:sp>
        <p:nvSpPr>
          <p:cNvPr id="13" name="矩形 12"/>
          <p:cNvSpPr/>
          <p:nvPr/>
        </p:nvSpPr>
        <p:spPr>
          <a:xfrm rot="10800000" flipV="1">
            <a:off x="596737" y="6223311"/>
            <a:ext cx="1104037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2725561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文本框 5">
            <a:extLst>
              <a:ext uri="{FF2B5EF4-FFF2-40B4-BE49-F238E27FC236}">
                <a16:creationId xmlns:a16="http://schemas.microsoft.com/office/drawing/2014/main" id="{840A1DAE-A7CE-4495-933D-82C3E6E9713F}"/>
              </a:ext>
            </a:extLst>
          </p:cNvPr>
          <p:cNvSpPr txBox="1"/>
          <p:nvPr/>
        </p:nvSpPr>
        <p:spPr>
          <a:xfrm>
            <a:off x="0" y="2946655"/>
            <a:ext cx="12192000" cy="677108"/>
          </a:xfrm>
          <a:prstGeom prst="rect">
            <a:avLst/>
          </a:prstGeom>
          <a:noFill/>
        </p:spPr>
        <p:txBody>
          <a:bodyPr wrap="square" lIns="0" tIns="0" rIns="0" bIns="0" rtlCol="0">
            <a:spAutoFit/>
          </a:bodyPr>
          <a:lstStyle/>
          <a:p>
            <a:pPr algn="ctr" defTabSz="914232"/>
            <a:r>
              <a:rPr lang="en-US" altLang="zh-CN" sz="4400" dirty="0" smtClean="0">
                <a:solidFill>
                  <a:schemeClr val="bg1"/>
                </a:solidFill>
                <a:latin typeface="Helvetica" panose="020B0604020202020204" pitchFamily="34" charset="0"/>
                <a:cs typeface="Helvetica" panose="020B0604020202020204" pitchFamily="34" charset="0"/>
              </a:rPr>
              <a:t>Why </a:t>
            </a:r>
            <a:r>
              <a:rPr lang="en-US" altLang="zh-CN" sz="4400" dirty="0">
                <a:solidFill>
                  <a:schemeClr val="bg1"/>
                </a:solidFill>
                <a:latin typeface="Helvetica" panose="020B0604020202020204" pitchFamily="34" charset="0"/>
                <a:cs typeface="Helvetica" panose="020B0604020202020204" pitchFamily="34" charset="0"/>
              </a:rPr>
              <a:t>Yealink Headset</a:t>
            </a:r>
          </a:p>
        </p:txBody>
      </p:sp>
      <p:sp>
        <p:nvSpPr>
          <p:cNvPr id="102" name="内容占位符 3"/>
          <p:cNvSpPr txBox="1"/>
          <p:nvPr/>
        </p:nvSpPr>
        <p:spPr>
          <a:xfrm>
            <a:off x="233681" y="60800"/>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TW" altLang="en-US" sz="2800" b="0" i="0" u="none" strike="noStrike" kern="1200" cap="none" spc="0" normalizeH="0" baseline="0" noProof="0">
              <a:ln>
                <a:noFill/>
              </a:ln>
              <a:solidFill>
                <a:srgbClr val="4BA082"/>
              </a:solidFill>
              <a:effectLst/>
              <a:uLnTx/>
              <a:uFillTx/>
              <a:latin typeface="+mn-lt"/>
              <a:ea typeface="+mn-ea"/>
              <a:cs typeface="+mn-ea"/>
              <a:sym typeface="+mn-lt"/>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968" y="2092897"/>
            <a:ext cx="908307" cy="786985"/>
          </a:xfrm>
          <a:prstGeom prst="rect">
            <a:avLst/>
          </a:prstGeom>
        </p:spPr>
      </p:pic>
    </p:spTree>
    <p:extLst>
      <p:ext uri="{BB962C8B-B14F-4D97-AF65-F5344CB8AC3E}">
        <p14:creationId xmlns:p14="http://schemas.microsoft.com/office/powerpoint/2010/main" val="21311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 name="内容占位符 3"/>
          <p:cNvSpPr txBox="1"/>
          <p:nvPr/>
        </p:nvSpPr>
        <p:spPr>
          <a:xfrm>
            <a:off x="233681" y="60800"/>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TW" altLang="en-US" sz="2800" b="0" i="0" u="none" strike="noStrike" kern="1200" cap="none" spc="0" normalizeH="0" baseline="0" noProof="0">
              <a:ln>
                <a:noFill/>
              </a:ln>
              <a:solidFill>
                <a:srgbClr val="4BA082"/>
              </a:solidFill>
              <a:effectLst/>
              <a:uLnTx/>
              <a:uFillTx/>
              <a:latin typeface="+mn-lt"/>
              <a:ea typeface="+mn-ea"/>
              <a:cs typeface="+mn-ea"/>
              <a:sym typeface="+mn-lt"/>
            </a:endParaRPr>
          </a:p>
        </p:txBody>
      </p:sp>
      <p:sp>
        <p:nvSpPr>
          <p:cNvPr id="8" name="文本框 7">
            <a:extLst>
              <a:ext uri="{FF2B5EF4-FFF2-40B4-BE49-F238E27FC236}">
                <a16:creationId xmlns:a16="http://schemas.microsoft.com/office/drawing/2014/main" id="{840A1DAE-A7CE-4495-933D-82C3E6E9713F}"/>
              </a:ext>
            </a:extLst>
          </p:cNvPr>
          <p:cNvSpPr txBox="1"/>
          <p:nvPr/>
        </p:nvSpPr>
        <p:spPr>
          <a:xfrm>
            <a:off x="0" y="2781284"/>
            <a:ext cx="12192000" cy="1354217"/>
          </a:xfrm>
          <a:prstGeom prst="rect">
            <a:avLst/>
          </a:prstGeom>
          <a:noFill/>
        </p:spPr>
        <p:txBody>
          <a:bodyPr wrap="square" lIns="0" tIns="0" rIns="0" bIns="0" rtlCol="0">
            <a:spAutoFit/>
          </a:bodyPr>
          <a:lstStyle/>
          <a:p>
            <a:pPr algn="ctr" defTabSz="914232"/>
            <a:r>
              <a:rPr lang="en-US" altLang="zh-CN" sz="4400" dirty="0" smtClean="0">
                <a:solidFill>
                  <a:schemeClr val="bg1"/>
                </a:solidFill>
                <a:latin typeface="Helvetica" panose="020B0604020202030204" pitchFamily="34" charset="0"/>
              </a:rPr>
              <a:t>WH6 DECT Wireless Headset Series</a:t>
            </a:r>
          </a:p>
          <a:p>
            <a:pPr algn="ctr" defTabSz="914232"/>
            <a:r>
              <a:rPr lang="en-US" altLang="zh-CN" sz="4400" b="1" dirty="0" smtClean="0">
                <a:solidFill>
                  <a:srgbClr val="00FFC6"/>
                </a:solidFill>
                <a:latin typeface="HelveticaNeue LT 45 Light" panose="020B0404020002020204" pitchFamily="34" charset="0"/>
              </a:rPr>
              <a:t>Redefine Your Workspace</a:t>
            </a:r>
            <a:endParaRPr lang="en-US" altLang="zh-CN" sz="4400" b="1" dirty="0">
              <a:solidFill>
                <a:srgbClr val="00FFC6"/>
              </a:solidFill>
              <a:latin typeface="HelveticaNeue LT 45 Light" panose="020B04040200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968" y="1927526"/>
            <a:ext cx="908307" cy="786985"/>
          </a:xfrm>
          <a:prstGeom prst="rect">
            <a:avLst/>
          </a:prstGeom>
        </p:spPr>
      </p:pic>
    </p:spTree>
    <p:extLst>
      <p:ext uri="{BB962C8B-B14F-4D97-AF65-F5344CB8AC3E}">
        <p14:creationId xmlns:p14="http://schemas.microsoft.com/office/powerpoint/2010/main" val="30249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6050048" y="0"/>
            <a:ext cx="6162058" cy="6858000"/>
            <a:chOff x="6539700" y="2043547"/>
            <a:chExt cx="5546395" cy="6172804"/>
          </a:xfrm>
        </p:grpSpPr>
        <p:pic>
          <p:nvPicPr>
            <p:cNvPr id="9" name="图片 8"/>
            <p:cNvPicPr>
              <a:picLocks noChangeAspect="1"/>
            </p:cNvPicPr>
            <p:nvPr/>
          </p:nvPicPr>
          <p:blipFill rotWithShape="1">
            <a:blip r:embed="rId4" cstate="hqprint">
              <a:extLst>
                <a:ext uri="{28A0092B-C50C-407E-A947-70E740481C1C}">
                  <a14:useLocalDpi xmlns:a14="http://schemas.microsoft.com/office/drawing/2010/main"/>
                </a:ext>
              </a:extLst>
            </a:blip>
            <a:srcRect t="1528" r="12755" b="73"/>
            <a:stretch/>
          </p:blipFill>
          <p:spPr>
            <a:xfrm>
              <a:off x="6539700" y="2043547"/>
              <a:ext cx="5525379" cy="4158980"/>
            </a:xfrm>
            <a:prstGeom prst="rect">
              <a:avLst/>
            </a:prstGeom>
          </p:spPr>
        </p:pic>
        <p:pic>
          <p:nvPicPr>
            <p:cNvPr id="7" name="图片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03854" y="6159290"/>
              <a:ext cx="3082241" cy="2057061"/>
            </a:xfrm>
            <a:prstGeom prst="rect">
              <a:avLst/>
            </a:prstGeom>
          </p:spPr>
        </p:pic>
        <p:pic>
          <p:nvPicPr>
            <p:cNvPr id="8" name="图片 7"/>
            <p:cNvPicPr>
              <a:picLocks noChangeAspect="1"/>
            </p:cNvPicPr>
            <p:nvPr/>
          </p:nvPicPr>
          <p:blipFill rotWithShape="1">
            <a:blip r:embed="rId6" cstate="hqprint">
              <a:extLst>
                <a:ext uri="{28A0092B-C50C-407E-A947-70E740481C1C}">
                  <a14:useLocalDpi xmlns:a14="http://schemas.microsoft.com/office/drawing/2010/main"/>
                </a:ext>
              </a:extLst>
            </a:blip>
            <a:srcRect l="10799"/>
            <a:stretch/>
          </p:blipFill>
          <p:spPr>
            <a:xfrm>
              <a:off x="6539700" y="6159289"/>
              <a:ext cx="2749385" cy="2057061"/>
            </a:xfrm>
            <a:prstGeom prst="rect">
              <a:avLst/>
            </a:prstGeom>
          </p:spPr>
        </p:pic>
      </p:grpSp>
      <p:sp>
        <p:nvSpPr>
          <p:cNvPr id="40" name="矩形 39"/>
          <p:cNvSpPr/>
          <p:nvPr/>
        </p:nvSpPr>
        <p:spPr>
          <a:xfrm>
            <a:off x="6047518" y="0"/>
            <a:ext cx="6162058" cy="6858000"/>
          </a:xfrm>
          <a:prstGeom prst="rect">
            <a:avLst/>
          </a:prstGeom>
          <a:solidFill>
            <a:srgbClr val="1A1D26">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3682" y="3736085"/>
            <a:ext cx="1990526" cy="1990526"/>
          </a:xfrm>
          <a:prstGeom prst="rect">
            <a:avLst/>
          </a:prstGeom>
        </p:spPr>
      </p:pic>
      <p:sp>
        <p:nvSpPr>
          <p:cNvPr id="16" name="文本框 41">
            <a:extLst>
              <a:ext uri="{FF2B5EF4-FFF2-40B4-BE49-F238E27FC236}">
                <a16:creationId xmlns:a16="http://schemas.microsoft.com/office/drawing/2014/main" id="{28A813B9-5631-49EE-B6B5-0B2EECE510FD}"/>
              </a:ext>
            </a:extLst>
          </p:cNvPr>
          <p:cNvSpPr txBox="1"/>
          <p:nvPr/>
        </p:nvSpPr>
        <p:spPr>
          <a:xfrm>
            <a:off x="377306" y="346321"/>
            <a:ext cx="6218047" cy="1200329"/>
          </a:xfrm>
          <a:prstGeom prst="rect">
            <a:avLst/>
          </a:prstGeom>
          <a:noFill/>
        </p:spPr>
        <p:txBody>
          <a:bodyPr wrap="square" lIns="0" tIns="0" rIns="0" bIns="0" rtlCol="0">
            <a:spAutoFit/>
          </a:bodyPr>
          <a:lstStyle/>
          <a:p>
            <a:pPr defTabSz="914232">
              <a:lnSpc>
                <a:spcPts val="3000"/>
              </a:lnSpc>
            </a:pPr>
            <a:r>
              <a:rPr lang="en-US" altLang="zh-CN" sz="2800" spc="-100" dirty="0">
                <a:solidFill>
                  <a:srgbClr val="00FFC6"/>
                </a:solidFill>
                <a:latin typeface="Helvetica" panose="020B0604020202030204" pitchFamily="34" charset="0"/>
                <a:cs typeface="+mn-ea"/>
                <a:sym typeface="+mn-lt"/>
              </a:rPr>
              <a:t>Yealink </a:t>
            </a:r>
            <a:r>
              <a:rPr lang="en-US" altLang="zh-CN" sz="2800" spc="-100" dirty="0" smtClean="0">
                <a:solidFill>
                  <a:srgbClr val="00FFC6"/>
                </a:solidFill>
                <a:latin typeface="Helvetica" panose="020B0604020202030204" pitchFamily="34" charset="0"/>
                <a:cs typeface="+mn-ea"/>
                <a:sym typeface="+mn-lt"/>
              </a:rPr>
              <a:t>DECT Wireless Headset</a:t>
            </a:r>
          </a:p>
          <a:p>
            <a:pPr defTabSz="914232">
              <a:lnSpc>
                <a:spcPts val="3000"/>
              </a:lnSpc>
            </a:pPr>
            <a:r>
              <a:rPr lang="en-US" altLang="zh-CN" sz="2800" dirty="0" smtClean="0">
                <a:solidFill>
                  <a:schemeClr val="bg1"/>
                </a:solidFill>
                <a:latin typeface="Helvetica" panose="020B0604020202030204" pitchFamily="34" charset="0"/>
                <a:cs typeface="+mn-ea"/>
                <a:sym typeface="+mn-lt"/>
              </a:rPr>
              <a:t>WH6 </a:t>
            </a:r>
            <a:r>
              <a:rPr lang="en-US" altLang="zh-CN" sz="2800" dirty="0">
                <a:solidFill>
                  <a:schemeClr val="bg1"/>
                </a:solidFill>
                <a:latin typeface="Helvetica" panose="020B0604020202030204" pitchFamily="34" charset="0"/>
                <a:cs typeface="+mn-ea"/>
                <a:sym typeface="+mn-lt"/>
              </a:rPr>
              <a:t>Series</a:t>
            </a:r>
          </a:p>
          <a:p>
            <a:pPr defTabSz="914232"/>
            <a:endParaRPr lang="en-US" altLang="zh-CN" sz="2800" spc="-100" dirty="0" smtClean="0">
              <a:solidFill>
                <a:schemeClr val="bg1"/>
              </a:solidFill>
              <a:latin typeface="Helvetica" panose="020B0604020202030204" pitchFamily="34" charset="0"/>
              <a:cs typeface="+mn-ea"/>
              <a:sym typeface="+mn-lt"/>
            </a:endParaRPr>
          </a:p>
        </p:txBody>
      </p:sp>
      <p:sp>
        <p:nvSpPr>
          <p:cNvPr id="6" name="文本框 5"/>
          <p:cNvSpPr txBox="1"/>
          <p:nvPr/>
        </p:nvSpPr>
        <p:spPr>
          <a:xfrm>
            <a:off x="1074623" y="3201860"/>
            <a:ext cx="1394934" cy="276999"/>
          </a:xfrm>
          <a:prstGeom prst="rect">
            <a:avLst/>
          </a:prstGeom>
          <a:noFill/>
        </p:spPr>
        <p:txBody>
          <a:bodyPr wrap="none" rtlCol="0">
            <a:spAutoFit/>
          </a:bodyPr>
          <a:lstStyle/>
          <a:p>
            <a:r>
              <a:rPr lang="en-US" altLang="zh-CN" sz="1200" dirty="0" smtClean="0">
                <a:solidFill>
                  <a:schemeClr val="bg1"/>
                </a:solidFill>
                <a:latin typeface="Helvetica" panose="020B0604020202030204" pitchFamily="34" charset="0"/>
              </a:rPr>
              <a:t>WH62 Dual/Mono</a:t>
            </a:r>
            <a:endParaRPr lang="zh-CN" altLang="en-US" sz="1200" dirty="0">
              <a:solidFill>
                <a:schemeClr val="bg1"/>
              </a:solidFill>
              <a:latin typeface="Helvetica" panose="020B0604020202030204" pitchFamily="34" charset="0"/>
            </a:endParaRPr>
          </a:p>
        </p:txBody>
      </p:sp>
      <p:sp>
        <p:nvSpPr>
          <p:cNvPr id="25" name="文本框 24"/>
          <p:cNvSpPr txBox="1"/>
          <p:nvPr/>
        </p:nvSpPr>
        <p:spPr>
          <a:xfrm>
            <a:off x="3247305" y="3201860"/>
            <a:ext cx="1428596" cy="276999"/>
          </a:xfrm>
          <a:prstGeom prst="rect">
            <a:avLst/>
          </a:prstGeom>
          <a:noFill/>
        </p:spPr>
        <p:txBody>
          <a:bodyPr wrap="none" rtlCol="0">
            <a:spAutoFit/>
          </a:bodyPr>
          <a:lstStyle/>
          <a:p>
            <a:r>
              <a:rPr lang="en-US" altLang="zh-CN" sz="1200" dirty="0" smtClean="0">
                <a:solidFill>
                  <a:schemeClr val="bg1"/>
                </a:solidFill>
                <a:latin typeface="Helvetica" panose="020B0604020202030204" pitchFamily="34" charset="0"/>
              </a:rPr>
              <a:t>WH63 Convertible</a:t>
            </a:r>
            <a:endParaRPr lang="zh-CN" altLang="en-US" sz="1200" dirty="0">
              <a:solidFill>
                <a:schemeClr val="bg1"/>
              </a:solidFill>
              <a:latin typeface="Helvetica" panose="020B0604020202030204" pitchFamily="34" charset="0"/>
            </a:endParaRPr>
          </a:p>
        </p:txBody>
      </p:sp>
      <p:sp>
        <p:nvSpPr>
          <p:cNvPr id="26" name="文本框 25"/>
          <p:cNvSpPr txBox="1"/>
          <p:nvPr/>
        </p:nvSpPr>
        <p:spPr>
          <a:xfrm>
            <a:off x="3244581" y="5399657"/>
            <a:ext cx="1428596" cy="276999"/>
          </a:xfrm>
          <a:prstGeom prst="rect">
            <a:avLst/>
          </a:prstGeom>
          <a:noFill/>
        </p:spPr>
        <p:txBody>
          <a:bodyPr wrap="none" rtlCol="0">
            <a:spAutoFit/>
          </a:bodyPr>
          <a:lstStyle/>
          <a:p>
            <a:r>
              <a:rPr lang="en-US" altLang="zh-CN" sz="1200" dirty="0" smtClean="0">
                <a:solidFill>
                  <a:schemeClr val="bg1"/>
                </a:solidFill>
                <a:latin typeface="Helvetica" panose="020B0604020202030204" pitchFamily="34" charset="0"/>
              </a:rPr>
              <a:t>WH67 Convertible</a:t>
            </a:r>
            <a:endParaRPr lang="zh-CN" altLang="en-US" sz="1200" dirty="0">
              <a:solidFill>
                <a:schemeClr val="bg1"/>
              </a:solidFill>
              <a:latin typeface="Helvetica" panose="020B0604020202030204" pitchFamily="34" charset="0"/>
            </a:endParaRPr>
          </a:p>
        </p:txBody>
      </p:sp>
      <p:sp>
        <p:nvSpPr>
          <p:cNvPr id="27" name="文本框 26"/>
          <p:cNvSpPr txBox="1"/>
          <p:nvPr/>
        </p:nvSpPr>
        <p:spPr>
          <a:xfrm>
            <a:off x="1074623" y="5399657"/>
            <a:ext cx="1394934" cy="276999"/>
          </a:xfrm>
          <a:prstGeom prst="rect">
            <a:avLst/>
          </a:prstGeom>
          <a:noFill/>
        </p:spPr>
        <p:txBody>
          <a:bodyPr wrap="none" rtlCol="0">
            <a:spAutoFit/>
          </a:bodyPr>
          <a:lstStyle/>
          <a:p>
            <a:r>
              <a:rPr lang="en-US" altLang="zh-CN" sz="1200" dirty="0" smtClean="0">
                <a:solidFill>
                  <a:schemeClr val="bg1"/>
                </a:solidFill>
                <a:latin typeface="Helvetica" panose="020B0604020202030204" pitchFamily="34" charset="0"/>
              </a:rPr>
              <a:t>WH66 Dual/Mono</a:t>
            </a:r>
            <a:endParaRPr lang="zh-CN" altLang="en-US" sz="1200" dirty="0">
              <a:solidFill>
                <a:schemeClr val="bg1"/>
              </a:solidFill>
              <a:latin typeface="Helvetica" panose="020B0604020202030204" pitchFamily="34" charset="0"/>
            </a:endParaRPr>
          </a:p>
        </p:txBody>
      </p:sp>
      <p:sp>
        <p:nvSpPr>
          <p:cNvPr id="10" name="文本框 9"/>
          <p:cNvSpPr txBox="1"/>
          <p:nvPr/>
        </p:nvSpPr>
        <p:spPr>
          <a:xfrm>
            <a:off x="6048735" y="3736085"/>
            <a:ext cx="6151476" cy="1077218"/>
          </a:xfrm>
          <a:prstGeom prst="rect">
            <a:avLst/>
          </a:prstGeom>
          <a:solidFill>
            <a:srgbClr val="4F546D"/>
          </a:solidFill>
        </p:spPr>
        <p:txBody>
          <a:bodyPr wrap="square" rtlCol="0">
            <a:spAutoFit/>
          </a:bodyPr>
          <a:lstStyle/>
          <a:p>
            <a:pPr algn="ctr"/>
            <a:endParaRPr lang="en-US" altLang="zh-CN" sz="1600" dirty="0" smtClean="0">
              <a:solidFill>
                <a:schemeClr val="bg1"/>
              </a:solidFill>
              <a:latin typeface="Helvetica" panose="020B0604020202030204" pitchFamily="34" charset="0"/>
            </a:endParaRPr>
          </a:p>
          <a:p>
            <a:pPr algn="ctr"/>
            <a:r>
              <a:rPr lang="en-US" altLang="zh-CN" sz="1600" dirty="0" smtClean="0">
                <a:solidFill>
                  <a:schemeClr val="bg1"/>
                </a:solidFill>
                <a:latin typeface="Helvetica" panose="020B0604020202030204" pitchFamily="34" charset="0"/>
              </a:rPr>
              <a:t>The simple and powerful DECT Wireless headset series, ideal for</a:t>
            </a:r>
          </a:p>
          <a:p>
            <a:pPr algn="ctr"/>
            <a:r>
              <a:rPr lang="en-US" altLang="zh-CN" sz="1600" dirty="0" smtClean="0">
                <a:solidFill>
                  <a:schemeClr val="bg1"/>
                </a:solidFill>
                <a:latin typeface="Helvetica" panose="020B0604020202030204" pitchFamily="34" charset="0"/>
              </a:rPr>
              <a:t>co-working spaces, home office or private office</a:t>
            </a:r>
          </a:p>
          <a:p>
            <a:pPr algn="ctr"/>
            <a:endParaRPr lang="zh-CN" altLang="en-US" sz="1600" dirty="0">
              <a:solidFill>
                <a:schemeClr val="bg1"/>
              </a:solidFill>
              <a:latin typeface="Helvetica" panose="020B0604020202030204" pitchFamily="34" charset="0"/>
            </a:endParaRPr>
          </a:p>
        </p:txBody>
      </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410" y="3585532"/>
            <a:ext cx="1952624" cy="1952624"/>
          </a:xfrm>
          <a:prstGeom prst="rect">
            <a:avLst/>
          </a:prstGeom>
        </p:spPr>
      </p:pic>
      <p:pic>
        <p:nvPicPr>
          <p:cNvPr id="38" name="图片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331" y="1546650"/>
            <a:ext cx="1568904" cy="1568904"/>
          </a:xfrm>
          <a:prstGeom prst="rect">
            <a:avLst/>
          </a:prstGeom>
        </p:spPr>
      </p:pic>
      <p:pic>
        <p:nvPicPr>
          <p:cNvPr id="39" name="图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2190" y="1658381"/>
            <a:ext cx="1695792" cy="1695792"/>
          </a:xfrm>
          <a:prstGeom prst="rect">
            <a:avLst/>
          </a:prstGeom>
        </p:spPr>
      </p:pic>
      <p:sp>
        <p:nvSpPr>
          <p:cNvPr id="47" name="矩形 46"/>
          <p:cNvSpPr/>
          <p:nvPr/>
        </p:nvSpPr>
        <p:spPr>
          <a:xfrm>
            <a:off x="6048735" y="4781140"/>
            <a:ext cx="6167489"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custDataLst>
      <p:tags r:id="rId1"/>
    </p:custDataLst>
    <p:extLst>
      <p:ext uri="{BB962C8B-B14F-4D97-AF65-F5344CB8AC3E}">
        <p14:creationId xmlns:p14="http://schemas.microsoft.com/office/powerpoint/2010/main" val="1175929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3295491" y="3763057"/>
            <a:ext cx="8900182" cy="259964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785" y="4710922"/>
            <a:ext cx="1303342" cy="1303342"/>
          </a:xfrm>
          <a:prstGeom prst="rect">
            <a:avLst/>
          </a:prstGeom>
        </p:spPr>
      </p:pic>
      <p:sp>
        <p:nvSpPr>
          <p:cNvPr id="27" name="矩形 26"/>
          <p:cNvSpPr/>
          <p:nvPr/>
        </p:nvSpPr>
        <p:spPr>
          <a:xfrm>
            <a:off x="3337575" y="1007436"/>
            <a:ext cx="8854425" cy="2610294"/>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13">
            <a:extLst>
              <a:ext uri="{FF2B5EF4-FFF2-40B4-BE49-F238E27FC236}">
                <a16:creationId xmlns:a16="http://schemas.microsoft.com/office/drawing/2014/main" id="{F0801608-71DB-4606-A481-A974817C38EE}"/>
              </a:ext>
            </a:extLst>
          </p:cNvPr>
          <p:cNvSpPr txBox="1"/>
          <p:nvPr/>
        </p:nvSpPr>
        <p:spPr>
          <a:xfrm>
            <a:off x="247721" y="263188"/>
            <a:ext cx="5551500" cy="523220"/>
          </a:xfrm>
          <a:prstGeom prst="rect">
            <a:avLst/>
          </a:prstGeom>
          <a:noFill/>
        </p:spPr>
        <p:txBody>
          <a:bodyPr wrap="square" rtlCol="0">
            <a:spAutoFit/>
          </a:bodyPr>
          <a:lstStyle/>
          <a:p>
            <a:pPr defTabSz="609585">
              <a:defRPr/>
            </a:pPr>
            <a:r>
              <a:rPr lang="en-US" altLang="zh-CN" sz="2800" dirty="0">
                <a:solidFill>
                  <a:srgbClr val="00FFC6"/>
                </a:solidFill>
                <a:latin typeface="Helvetica" panose="020B0604020202030204" pitchFamily="34" charset="0"/>
                <a:sym typeface="+mn-lt"/>
              </a:rPr>
              <a:t>Recommended User Scenarios</a:t>
            </a:r>
            <a:endParaRPr lang="en-US" altLang="zh-CN" sz="2800" dirty="0">
              <a:solidFill>
                <a:srgbClr val="00FFC6"/>
              </a:solidFill>
              <a:latin typeface="Helvetica" panose="020B0604020202030204" pitchFamily="34" charset="0"/>
              <a:cs typeface="+mn-ea"/>
              <a:sym typeface="+mn-lt"/>
            </a:endParaRPr>
          </a:p>
        </p:txBody>
      </p:sp>
      <p:sp>
        <p:nvSpPr>
          <p:cNvPr id="24" name="文本框 23"/>
          <p:cNvSpPr txBox="1"/>
          <p:nvPr/>
        </p:nvSpPr>
        <p:spPr>
          <a:xfrm>
            <a:off x="3700165" y="1254236"/>
            <a:ext cx="8491835" cy="523220"/>
          </a:xfrm>
          <a:prstGeom prst="rect">
            <a:avLst/>
          </a:prstGeom>
          <a:noFill/>
        </p:spPr>
        <p:txBody>
          <a:bodyPr wrap="square" rtlCol="0">
            <a:spAutoFit/>
          </a:bodyPr>
          <a:lstStyle/>
          <a:p>
            <a:r>
              <a:rPr lang="en-US" altLang="zh-CN" sz="1400" b="1" dirty="0" smtClean="0">
                <a:solidFill>
                  <a:srgbClr val="00FFC6"/>
                </a:solidFill>
              </a:rPr>
              <a:t>Open Office/ Call Center</a:t>
            </a:r>
          </a:p>
          <a:p>
            <a:r>
              <a:rPr lang="en-US" altLang="zh-CN" sz="1400" b="1" dirty="0" smtClean="0">
                <a:solidFill>
                  <a:schemeClr val="bg1"/>
                </a:solidFill>
              </a:rPr>
              <a:t>Key consideration: Background noise, Interruptions, Instant connection, Freedom to move around.</a:t>
            </a:r>
            <a:endParaRPr lang="zh-CN" altLang="en-US" sz="1400" b="1" dirty="0">
              <a:solidFill>
                <a:schemeClr val="bg1"/>
              </a:solidFill>
            </a:endParaRPr>
          </a:p>
        </p:txBody>
      </p:sp>
      <p:pic>
        <p:nvPicPr>
          <p:cNvPr id="30" name="图片 29"/>
          <p:cNvPicPr>
            <a:picLocks noChangeAspect="1"/>
          </p:cNvPicPr>
          <p:nvPr/>
        </p:nvPicPr>
        <p:blipFill rotWithShape="1">
          <a:blip r:embed="rId5" cstate="hqprint">
            <a:extLst>
              <a:ext uri="{28A0092B-C50C-407E-A947-70E740481C1C}">
                <a14:useLocalDpi xmlns:a14="http://schemas.microsoft.com/office/drawing/2010/main"/>
              </a:ext>
            </a:extLst>
          </a:blip>
          <a:srcRect l="14520"/>
          <a:stretch/>
        </p:blipFill>
        <p:spPr>
          <a:xfrm>
            <a:off x="-9525" y="1007436"/>
            <a:ext cx="3343276" cy="2610294"/>
          </a:xfrm>
          <a:prstGeom prst="rect">
            <a:avLst/>
          </a:prstGeom>
        </p:spPr>
      </p:pic>
      <p:pic>
        <p:nvPicPr>
          <p:cNvPr id="17" name="图片 16"/>
          <p:cNvPicPr>
            <a:picLocks noChangeAspect="1"/>
          </p:cNvPicPr>
          <p:nvPr/>
        </p:nvPicPr>
        <p:blipFill rotWithShape="1">
          <a:blip r:embed="rId6" cstate="hqprint">
            <a:extLst>
              <a:ext uri="{28A0092B-C50C-407E-A947-70E740481C1C}">
                <a14:useLocalDpi xmlns:a14="http://schemas.microsoft.com/office/drawing/2010/main"/>
              </a:ext>
            </a:extLst>
          </a:blip>
          <a:srcRect l="4503" r="9896"/>
          <a:stretch/>
        </p:blipFill>
        <p:spPr>
          <a:xfrm>
            <a:off x="1" y="3763552"/>
            <a:ext cx="3333750" cy="2599148"/>
          </a:xfrm>
          <a:prstGeom prst="rect">
            <a:avLst/>
          </a:prstGeom>
        </p:spPr>
      </p:pic>
      <p:sp>
        <p:nvSpPr>
          <p:cNvPr id="20" name="矩形 19"/>
          <p:cNvSpPr/>
          <p:nvPr/>
        </p:nvSpPr>
        <p:spPr>
          <a:xfrm>
            <a:off x="3700166" y="1869262"/>
            <a:ext cx="4777566" cy="1477328"/>
          </a:xfrm>
          <a:prstGeom prst="rect">
            <a:avLst/>
          </a:prstGeom>
        </p:spPr>
        <p:txBody>
          <a:bodyPr wrap="square">
            <a:spAutoFit/>
          </a:bodyPr>
          <a:lstStyle/>
          <a:p>
            <a:pPr>
              <a:lnSpc>
                <a:spcPct val="150000"/>
              </a:lnSpc>
            </a:pPr>
            <a:r>
              <a:rPr lang="en-US" altLang="zh-CN" sz="1200" dirty="0">
                <a:solidFill>
                  <a:schemeClr val="bg1"/>
                </a:solidFill>
              </a:rPr>
              <a:t>· </a:t>
            </a:r>
            <a:r>
              <a:rPr lang="en-US" altLang="zh-CN" sz="1200" dirty="0" smtClean="0">
                <a:solidFill>
                  <a:schemeClr val="bg1"/>
                </a:solidFill>
              </a:rPr>
              <a:t>Dual microphones </a:t>
            </a:r>
            <a:r>
              <a:rPr lang="en-US" altLang="zh-CN" sz="1200" dirty="0">
                <a:solidFill>
                  <a:schemeClr val="bg1"/>
                </a:solidFill>
              </a:rPr>
              <a:t>with Yealink Acoustic Shield </a:t>
            </a:r>
            <a:r>
              <a:rPr lang="en-US" altLang="zh-CN" sz="1200" dirty="0" smtClean="0">
                <a:solidFill>
                  <a:schemeClr val="bg1"/>
                </a:solidFill>
              </a:rPr>
              <a:t>technology for </a:t>
            </a:r>
          </a:p>
          <a:p>
            <a:pPr>
              <a:lnSpc>
                <a:spcPct val="150000"/>
              </a:lnSpc>
            </a:pPr>
            <a:r>
              <a:rPr lang="en-US" altLang="zh-CN" sz="1200" dirty="0">
                <a:solidFill>
                  <a:schemeClr val="bg1"/>
                </a:solidFill>
              </a:rPr>
              <a:t> </a:t>
            </a:r>
            <a:r>
              <a:rPr lang="en-US" altLang="zh-CN" sz="1200" dirty="0" smtClean="0">
                <a:solidFill>
                  <a:schemeClr val="bg1"/>
                </a:solidFill>
              </a:rPr>
              <a:t> noise cancellation</a:t>
            </a:r>
          </a:p>
          <a:p>
            <a:pPr>
              <a:lnSpc>
                <a:spcPct val="150000"/>
              </a:lnSpc>
            </a:pPr>
            <a:r>
              <a:rPr lang="en-US" altLang="zh-CN" sz="1200" dirty="0" smtClean="0">
                <a:solidFill>
                  <a:schemeClr val="bg1"/>
                </a:solidFill>
              </a:rPr>
              <a:t>· </a:t>
            </a:r>
            <a:r>
              <a:rPr lang="en-US" altLang="zh-CN" sz="1200" dirty="0" err="1" smtClean="0">
                <a:solidFill>
                  <a:schemeClr val="bg1"/>
                </a:solidFill>
              </a:rPr>
              <a:t>Busylight</a:t>
            </a:r>
            <a:r>
              <a:rPr lang="en-US" altLang="zh-CN" sz="1200" dirty="0" smtClean="0">
                <a:solidFill>
                  <a:schemeClr val="bg1"/>
                </a:solidFill>
              </a:rPr>
              <a:t> helps to reduce </a:t>
            </a:r>
            <a:r>
              <a:rPr lang="en-US" altLang="zh-CN" sz="1200" dirty="0">
                <a:solidFill>
                  <a:schemeClr val="bg1"/>
                </a:solidFill>
              </a:rPr>
              <a:t>distractions and eliminate interruptions</a:t>
            </a:r>
          </a:p>
          <a:p>
            <a:pPr>
              <a:lnSpc>
                <a:spcPct val="150000"/>
              </a:lnSpc>
            </a:pPr>
            <a:r>
              <a:rPr lang="en-US" altLang="zh-CN" sz="1200" dirty="0" smtClean="0">
                <a:solidFill>
                  <a:schemeClr val="bg1"/>
                </a:solidFill>
              </a:rPr>
              <a:t>· Dual USB connection to PCs and Phone simultaneously</a:t>
            </a:r>
          </a:p>
          <a:p>
            <a:pPr>
              <a:lnSpc>
                <a:spcPct val="150000"/>
              </a:lnSpc>
            </a:pPr>
            <a:r>
              <a:rPr lang="en-US" altLang="zh-CN" sz="1200" dirty="0" smtClean="0">
                <a:solidFill>
                  <a:schemeClr val="bg1"/>
                </a:solidFill>
              </a:rPr>
              <a:t>· </a:t>
            </a:r>
            <a:r>
              <a:rPr lang="en-US" altLang="zh-CN" sz="1200" dirty="0">
                <a:solidFill>
                  <a:schemeClr val="bg1"/>
                </a:solidFill>
              </a:rPr>
              <a:t>Up to 160 meters’ mobile range and 14 hours’ talk </a:t>
            </a:r>
            <a:r>
              <a:rPr lang="en-US" altLang="zh-CN" sz="1200" dirty="0" smtClean="0">
                <a:solidFill>
                  <a:schemeClr val="bg1"/>
                </a:solidFill>
              </a:rPr>
              <a:t>time</a:t>
            </a:r>
            <a:endParaRPr lang="en-US" altLang="zh-CN" sz="1200" dirty="0">
              <a:solidFill>
                <a:schemeClr val="bg1"/>
              </a:solidFill>
            </a:endParaRPr>
          </a:p>
        </p:txBody>
      </p:sp>
      <p:sp>
        <p:nvSpPr>
          <p:cNvPr id="23" name="矩形 22"/>
          <p:cNvSpPr/>
          <p:nvPr/>
        </p:nvSpPr>
        <p:spPr>
          <a:xfrm>
            <a:off x="3700165" y="4631390"/>
            <a:ext cx="4777566" cy="1477328"/>
          </a:xfrm>
          <a:prstGeom prst="rect">
            <a:avLst/>
          </a:prstGeom>
        </p:spPr>
        <p:txBody>
          <a:bodyPr wrap="square">
            <a:spAutoFit/>
          </a:bodyPr>
          <a:lstStyle/>
          <a:p>
            <a:pPr>
              <a:lnSpc>
                <a:spcPct val="150000"/>
              </a:lnSpc>
            </a:pPr>
            <a:r>
              <a:rPr lang="en-US" altLang="zh-CN" sz="1200" dirty="0">
                <a:solidFill>
                  <a:schemeClr val="bg1"/>
                </a:solidFill>
              </a:rPr>
              <a:t>· </a:t>
            </a:r>
            <a:r>
              <a:rPr lang="en-US" altLang="zh-CN" sz="1200" dirty="0" smtClean="0">
                <a:solidFill>
                  <a:schemeClr val="bg1"/>
                </a:solidFill>
              </a:rPr>
              <a:t>All-in-one professional communication device to minimize the </a:t>
            </a:r>
          </a:p>
          <a:p>
            <a:pPr>
              <a:lnSpc>
                <a:spcPct val="150000"/>
              </a:lnSpc>
            </a:pPr>
            <a:r>
              <a:rPr lang="en-US" altLang="zh-CN" sz="1200" dirty="0">
                <a:solidFill>
                  <a:schemeClr val="bg1"/>
                </a:solidFill>
              </a:rPr>
              <a:t> </a:t>
            </a:r>
            <a:r>
              <a:rPr lang="en-US" altLang="zh-CN" sz="1200" dirty="0" smtClean="0">
                <a:solidFill>
                  <a:schemeClr val="bg1"/>
                </a:solidFill>
              </a:rPr>
              <a:t> number of tools and wires</a:t>
            </a:r>
          </a:p>
          <a:p>
            <a:pPr>
              <a:lnSpc>
                <a:spcPct val="150000"/>
              </a:lnSpc>
            </a:pPr>
            <a:r>
              <a:rPr lang="en-US" altLang="zh-CN" sz="1200" dirty="0" smtClean="0">
                <a:solidFill>
                  <a:schemeClr val="bg1"/>
                </a:solidFill>
              </a:rPr>
              <a:t>· Easily manage calls and devices on the 4-inch touch console</a:t>
            </a:r>
          </a:p>
          <a:p>
            <a:pPr>
              <a:lnSpc>
                <a:spcPct val="150000"/>
              </a:lnSpc>
            </a:pPr>
            <a:r>
              <a:rPr lang="en-US" altLang="zh-CN" sz="1200" dirty="0" smtClean="0">
                <a:solidFill>
                  <a:schemeClr val="bg1"/>
                </a:solidFill>
              </a:rPr>
              <a:t>· </a:t>
            </a:r>
            <a:r>
              <a:rPr lang="en-US" altLang="zh-CN" sz="1200" dirty="0">
                <a:solidFill>
                  <a:schemeClr val="bg1"/>
                </a:solidFill>
              </a:rPr>
              <a:t>Full-duplex Hands-free Speakerphone with AEC</a:t>
            </a:r>
          </a:p>
          <a:p>
            <a:pPr>
              <a:lnSpc>
                <a:spcPct val="150000"/>
              </a:lnSpc>
            </a:pPr>
            <a:r>
              <a:rPr lang="en-US" altLang="zh-CN" sz="1200" dirty="0" smtClean="0">
                <a:solidFill>
                  <a:schemeClr val="bg1"/>
                </a:solidFill>
              </a:rPr>
              <a:t>· Optional Qi wireless mobile phone charging stand</a:t>
            </a:r>
          </a:p>
        </p:txBody>
      </p:sp>
      <p:sp>
        <p:nvSpPr>
          <p:cNvPr id="25" name="文本框 24"/>
          <p:cNvSpPr txBox="1"/>
          <p:nvPr/>
        </p:nvSpPr>
        <p:spPr>
          <a:xfrm>
            <a:off x="3700165" y="4019600"/>
            <a:ext cx="8049784" cy="523220"/>
          </a:xfrm>
          <a:prstGeom prst="rect">
            <a:avLst/>
          </a:prstGeom>
          <a:noFill/>
        </p:spPr>
        <p:txBody>
          <a:bodyPr wrap="square" rtlCol="0">
            <a:spAutoFit/>
          </a:bodyPr>
          <a:lstStyle/>
          <a:p>
            <a:r>
              <a:rPr lang="en-US" altLang="zh-CN" sz="1400" b="1" dirty="0" smtClean="0">
                <a:solidFill>
                  <a:srgbClr val="00FFC6"/>
                </a:solidFill>
              </a:rPr>
              <a:t>Home Office/ Private Office/ Hot </a:t>
            </a:r>
            <a:r>
              <a:rPr lang="en-US" altLang="zh-CN" sz="1400" b="1" dirty="0" err="1" smtClean="0">
                <a:solidFill>
                  <a:srgbClr val="00FFC6"/>
                </a:solidFill>
              </a:rPr>
              <a:t>Desking</a:t>
            </a:r>
            <a:endParaRPr lang="en-US" altLang="zh-CN" sz="1400" b="1" dirty="0" smtClean="0">
              <a:solidFill>
                <a:srgbClr val="00FFC6"/>
              </a:solidFill>
            </a:endParaRPr>
          </a:p>
          <a:p>
            <a:r>
              <a:rPr lang="en-US" altLang="zh-CN" sz="1400" b="1" dirty="0" smtClean="0">
                <a:solidFill>
                  <a:schemeClr val="bg1"/>
                </a:solidFill>
              </a:rPr>
              <a:t>Key consideration: Simplified </a:t>
            </a:r>
            <a:r>
              <a:rPr lang="en-US" altLang="zh-CN" sz="1400" b="1" dirty="0">
                <a:solidFill>
                  <a:schemeClr val="bg1"/>
                </a:solidFill>
              </a:rPr>
              <a:t>workspace, </a:t>
            </a:r>
            <a:r>
              <a:rPr lang="en-US" altLang="zh-CN" sz="1400" b="1" dirty="0" smtClean="0">
                <a:solidFill>
                  <a:schemeClr val="bg1"/>
                </a:solidFill>
              </a:rPr>
              <a:t>Flexible </a:t>
            </a:r>
            <a:r>
              <a:rPr lang="en-US" altLang="zh-CN" sz="1400" b="1" dirty="0">
                <a:solidFill>
                  <a:schemeClr val="bg1"/>
                </a:solidFill>
              </a:rPr>
              <a:t>conversations, </a:t>
            </a:r>
            <a:r>
              <a:rPr lang="en-US" altLang="zh-CN" sz="1400" b="1" dirty="0" smtClean="0">
                <a:solidFill>
                  <a:schemeClr val="bg1"/>
                </a:solidFill>
              </a:rPr>
              <a:t>Quick switch between calls</a:t>
            </a:r>
            <a:endParaRPr lang="zh-CN" altLang="en-US" sz="1400" b="1" dirty="0">
              <a:solidFill>
                <a:schemeClr val="bg1"/>
              </a:solidFill>
            </a:endParaRPr>
          </a:p>
        </p:txBody>
      </p:sp>
      <p:sp>
        <p:nvSpPr>
          <p:cNvPr id="38" name="文本框 37"/>
          <p:cNvSpPr txBox="1"/>
          <p:nvPr/>
        </p:nvSpPr>
        <p:spPr>
          <a:xfrm>
            <a:off x="9111551" y="5789425"/>
            <a:ext cx="813781" cy="276999"/>
          </a:xfrm>
          <a:prstGeom prst="rect">
            <a:avLst/>
          </a:prstGeom>
          <a:noFill/>
        </p:spPr>
        <p:txBody>
          <a:bodyPr wrap="square" rtlCol="0">
            <a:spAutoFit/>
          </a:bodyPr>
          <a:lstStyle/>
          <a:p>
            <a:pPr algn="ctr"/>
            <a:r>
              <a:rPr lang="en-US" altLang="zh-CN" sz="1200" dirty="0" smtClean="0">
                <a:solidFill>
                  <a:schemeClr val="bg1"/>
                </a:solidFill>
              </a:rPr>
              <a:t>WH66</a:t>
            </a:r>
            <a:endParaRPr lang="zh-CN" altLang="en-US" sz="1200" dirty="0">
              <a:solidFill>
                <a:schemeClr val="bg1"/>
              </a:solidFill>
            </a:endParaRPr>
          </a:p>
        </p:txBody>
      </p:sp>
      <p:sp>
        <p:nvSpPr>
          <p:cNvPr id="39" name="文本框 38"/>
          <p:cNvSpPr txBox="1"/>
          <p:nvPr/>
        </p:nvSpPr>
        <p:spPr>
          <a:xfrm>
            <a:off x="10520040" y="5780012"/>
            <a:ext cx="813781" cy="276999"/>
          </a:xfrm>
          <a:prstGeom prst="rect">
            <a:avLst/>
          </a:prstGeom>
          <a:noFill/>
        </p:spPr>
        <p:txBody>
          <a:bodyPr wrap="square" rtlCol="0">
            <a:spAutoFit/>
          </a:bodyPr>
          <a:lstStyle/>
          <a:p>
            <a:pPr algn="ctr"/>
            <a:r>
              <a:rPr lang="en-US" altLang="zh-CN" sz="1200" dirty="0" smtClean="0">
                <a:solidFill>
                  <a:schemeClr val="bg1"/>
                </a:solidFill>
              </a:rPr>
              <a:t>WH67</a:t>
            </a:r>
            <a:endParaRPr lang="zh-CN" altLang="en-US" sz="1200" dirty="0">
              <a:solidFill>
                <a:schemeClr val="bg1"/>
              </a:solidFill>
            </a:endParaRPr>
          </a:p>
        </p:txBody>
      </p:sp>
      <p:sp>
        <p:nvSpPr>
          <p:cNvPr id="37" name="文本框 36"/>
          <p:cNvSpPr txBox="1"/>
          <p:nvPr/>
        </p:nvSpPr>
        <p:spPr>
          <a:xfrm>
            <a:off x="10464941" y="3154241"/>
            <a:ext cx="813781" cy="276999"/>
          </a:xfrm>
          <a:prstGeom prst="rect">
            <a:avLst/>
          </a:prstGeom>
          <a:noFill/>
        </p:spPr>
        <p:txBody>
          <a:bodyPr wrap="square" rtlCol="0">
            <a:spAutoFit/>
          </a:bodyPr>
          <a:lstStyle/>
          <a:p>
            <a:pPr algn="ctr"/>
            <a:r>
              <a:rPr lang="en-US" altLang="zh-CN" sz="1200" dirty="0" smtClean="0">
                <a:solidFill>
                  <a:schemeClr val="bg1"/>
                </a:solidFill>
              </a:rPr>
              <a:t>WH63</a:t>
            </a:r>
            <a:endParaRPr lang="zh-CN" altLang="en-US" sz="1200" dirty="0">
              <a:solidFill>
                <a:schemeClr val="bg1"/>
              </a:solidFill>
            </a:endParaRPr>
          </a:p>
        </p:txBody>
      </p:sp>
      <p:sp>
        <p:nvSpPr>
          <p:cNvPr id="22" name="文本框 21"/>
          <p:cNvSpPr txBox="1"/>
          <p:nvPr/>
        </p:nvSpPr>
        <p:spPr>
          <a:xfrm>
            <a:off x="9199110" y="3120944"/>
            <a:ext cx="813781" cy="276999"/>
          </a:xfrm>
          <a:prstGeom prst="rect">
            <a:avLst/>
          </a:prstGeom>
          <a:noFill/>
        </p:spPr>
        <p:txBody>
          <a:bodyPr wrap="square" rtlCol="0">
            <a:spAutoFit/>
          </a:bodyPr>
          <a:lstStyle/>
          <a:p>
            <a:pPr algn="ctr"/>
            <a:r>
              <a:rPr lang="en-US" altLang="zh-CN" sz="1200" dirty="0" smtClean="0">
                <a:solidFill>
                  <a:schemeClr val="bg1"/>
                </a:solidFill>
              </a:rPr>
              <a:t>WH62</a:t>
            </a:r>
            <a:endParaRPr lang="zh-CN" altLang="en-US" sz="1200" dirty="0">
              <a:solidFill>
                <a:schemeClr val="bg1"/>
              </a:solidFill>
            </a:endParaRPr>
          </a:p>
        </p:txBody>
      </p:sp>
      <p:sp>
        <p:nvSpPr>
          <p:cNvPr id="35" name="矩形 34"/>
          <p:cNvSpPr/>
          <p:nvPr/>
        </p:nvSpPr>
        <p:spPr>
          <a:xfrm>
            <a:off x="1" y="3577476"/>
            <a:ext cx="3333750"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40" name="矩形 39"/>
          <p:cNvSpPr/>
          <p:nvPr/>
        </p:nvSpPr>
        <p:spPr>
          <a:xfrm>
            <a:off x="1" y="6320676"/>
            <a:ext cx="3333750"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41" name="图片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6072" y="1888743"/>
            <a:ext cx="1252844" cy="1252844"/>
          </a:xfrm>
          <a:prstGeom prst="rect">
            <a:avLst/>
          </a:prstGeom>
        </p:spPr>
      </p:pic>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5091" y="1923367"/>
            <a:ext cx="1354170" cy="1354170"/>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8056" y="4628434"/>
            <a:ext cx="1247531" cy="1250813"/>
          </a:xfrm>
          <a:prstGeom prst="rect">
            <a:avLst/>
          </a:prstGeom>
        </p:spPr>
      </p:pic>
    </p:spTree>
    <p:custDataLst>
      <p:tags r:id="rId1"/>
    </p:custDataLst>
    <p:extLst>
      <p:ext uri="{BB962C8B-B14F-4D97-AF65-F5344CB8AC3E}">
        <p14:creationId xmlns:p14="http://schemas.microsoft.com/office/powerpoint/2010/main" val="3811637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文本框 41">
            <a:extLst>
              <a:ext uri="{FF2B5EF4-FFF2-40B4-BE49-F238E27FC236}">
                <a16:creationId xmlns:a16="http://schemas.microsoft.com/office/drawing/2014/main" id="{28A813B9-5631-49EE-B6B5-0B2EECE510FD}"/>
              </a:ext>
            </a:extLst>
          </p:cNvPr>
          <p:cNvSpPr txBox="1"/>
          <p:nvPr/>
        </p:nvSpPr>
        <p:spPr>
          <a:xfrm>
            <a:off x="377306" y="326865"/>
            <a:ext cx="5148867" cy="677108"/>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Ergonomic Design </a:t>
            </a:r>
          </a:p>
          <a:p>
            <a:pPr defTabSz="914232"/>
            <a:r>
              <a:rPr lang="en-US" altLang="zh-CN" sz="1600" dirty="0">
                <a:solidFill>
                  <a:schemeClr val="bg1"/>
                </a:solidFill>
                <a:latin typeface="Helvetica" panose="020B0604020202030204" pitchFamily="34" charset="0"/>
                <a:cs typeface="+mn-ea"/>
                <a:sym typeface="+mn-lt"/>
              </a:rPr>
              <a:t>for All-day Wearing Comfort</a:t>
            </a:r>
          </a:p>
        </p:txBody>
      </p:sp>
      <p:pic>
        <p:nvPicPr>
          <p:cNvPr id="4" name="图片 3"/>
          <p:cNvPicPr>
            <a:picLocks noChangeAspect="1"/>
          </p:cNvPicPr>
          <p:nvPr/>
        </p:nvPicPr>
        <p:blipFill rotWithShape="1">
          <a:blip r:embed="rId3" cstate="hqprint">
            <a:extLst>
              <a:ext uri="{28A0092B-C50C-407E-A947-70E740481C1C}">
                <a14:useLocalDpi xmlns:a14="http://schemas.microsoft.com/office/drawing/2010/main"/>
              </a:ext>
            </a:extLst>
          </a:blip>
          <a:srcRect t="10024" b="-1"/>
          <a:stretch/>
        </p:blipFill>
        <p:spPr>
          <a:xfrm>
            <a:off x="6052474" y="0"/>
            <a:ext cx="6139526" cy="685799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2035" y="5203031"/>
            <a:ext cx="459848" cy="197280"/>
          </a:xfrm>
          <a:prstGeom prst="rect">
            <a:avLst/>
          </a:prstGeom>
        </p:spPr>
      </p:pic>
      <p:sp>
        <p:nvSpPr>
          <p:cNvPr id="14" name="矩形 13"/>
          <p:cNvSpPr/>
          <p:nvPr/>
        </p:nvSpPr>
        <p:spPr>
          <a:xfrm>
            <a:off x="2667790" y="5498598"/>
            <a:ext cx="1292012" cy="646331"/>
          </a:xfrm>
          <a:prstGeom prst="rect">
            <a:avLst/>
          </a:prstGeom>
        </p:spPr>
        <p:txBody>
          <a:bodyPr wrap="square">
            <a:spAutoFit/>
          </a:bodyPr>
          <a:lstStyle/>
          <a:p>
            <a:pPr algn="ctr"/>
            <a:r>
              <a:rPr lang="en-US" altLang="zh-CN" sz="1200" dirty="0" smtClean="0">
                <a:solidFill>
                  <a:schemeClr val="bg1"/>
                </a:solidFill>
              </a:rPr>
              <a:t>Soft Leather Ear Cushions (WH62 &amp; WH66)</a:t>
            </a:r>
            <a:endParaRPr lang="zh-CN" altLang="en-US" sz="1200" dirty="0">
              <a:solidFill>
                <a:schemeClr val="bg1"/>
              </a:solidFill>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010" y="5144305"/>
            <a:ext cx="484725" cy="291421"/>
          </a:xfrm>
          <a:prstGeom prst="rect">
            <a:avLst/>
          </a:prstGeom>
        </p:spPr>
      </p:pic>
      <p:sp>
        <p:nvSpPr>
          <p:cNvPr id="15" name="矩形 14"/>
          <p:cNvSpPr/>
          <p:nvPr/>
        </p:nvSpPr>
        <p:spPr>
          <a:xfrm>
            <a:off x="468791" y="5498598"/>
            <a:ext cx="1163611" cy="461665"/>
          </a:xfrm>
          <a:prstGeom prst="rect">
            <a:avLst/>
          </a:prstGeom>
        </p:spPr>
        <p:txBody>
          <a:bodyPr wrap="square">
            <a:spAutoFit/>
          </a:bodyPr>
          <a:lstStyle/>
          <a:p>
            <a:pPr algn="ctr"/>
            <a:r>
              <a:rPr lang="en-US" altLang="zh-CN" sz="1200" dirty="0" smtClean="0">
                <a:solidFill>
                  <a:schemeClr val="bg1"/>
                </a:solidFill>
              </a:rPr>
              <a:t>Breathable Wearing</a:t>
            </a:r>
            <a:endParaRPr lang="zh-CN" altLang="en-US" sz="1200" dirty="0">
              <a:solidFill>
                <a:schemeClr val="bg1"/>
              </a:solidFill>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83974" y="5118542"/>
            <a:ext cx="429711" cy="316913"/>
          </a:xfrm>
          <a:prstGeom prst="rect">
            <a:avLst/>
          </a:prstGeom>
        </p:spPr>
      </p:pic>
      <p:sp>
        <p:nvSpPr>
          <p:cNvPr id="16" name="矩形 15"/>
          <p:cNvSpPr/>
          <p:nvPr/>
        </p:nvSpPr>
        <p:spPr>
          <a:xfrm>
            <a:off x="1514875" y="5498598"/>
            <a:ext cx="1172456" cy="461665"/>
          </a:xfrm>
          <a:prstGeom prst="rect">
            <a:avLst/>
          </a:prstGeom>
        </p:spPr>
        <p:txBody>
          <a:bodyPr wrap="square">
            <a:spAutoFit/>
          </a:bodyPr>
          <a:lstStyle/>
          <a:p>
            <a:pPr algn="ctr"/>
            <a:r>
              <a:rPr lang="en-US" altLang="zh-CN" sz="1200" dirty="0" smtClean="0">
                <a:solidFill>
                  <a:schemeClr val="bg1"/>
                </a:solidFill>
              </a:rPr>
              <a:t>Lightweight Design</a:t>
            </a:r>
            <a:endParaRPr lang="zh-CN" altLang="en-US" sz="1200" dirty="0">
              <a:solidFill>
                <a:schemeClr val="bg1"/>
              </a:solidFill>
            </a:endParaRPr>
          </a:p>
        </p:txBody>
      </p:sp>
      <p:pic>
        <p:nvPicPr>
          <p:cNvPr id="11" name="图片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03651" y="5165388"/>
            <a:ext cx="506438" cy="263365"/>
          </a:xfrm>
          <a:prstGeom prst="rect">
            <a:avLst/>
          </a:prstGeom>
        </p:spPr>
      </p:pic>
      <p:sp>
        <p:nvSpPr>
          <p:cNvPr id="17" name="矩形 16"/>
          <p:cNvSpPr/>
          <p:nvPr/>
        </p:nvSpPr>
        <p:spPr>
          <a:xfrm>
            <a:off x="4000697" y="5498598"/>
            <a:ext cx="1525476" cy="646331"/>
          </a:xfrm>
          <a:prstGeom prst="rect">
            <a:avLst/>
          </a:prstGeom>
        </p:spPr>
        <p:txBody>
          <a:bodyPr wrap="square">
            <a:spAutoFit/>
          </a:bodyPr>
          <a:lstStyle/>
          <a:p>
            <a:pPr algn="ctr"/>
            <a:r>
              <a:rPr lang="en-US" altLang="zh-CN" sz="1200" dirty="0" smtClean="0">
                <a:solidFill>
                  <a:schemeClr val="bg1"/>
                </a:solidFill>
              </a:rPr>
              <a:t>330° Adjustable Microphone (WH62 &amp; WH66)</a:t>
            </a:r>
            <a:endParaRPr lang="zh-CN" altLang="en-US" sz="1200" dirty="0">
              <a:solidFill>
                <a:schemeClr val="bg1"/>
              </a:solidFill>
            </a:endParaRPr>
          </a:p>
        </p:txBody>
      </p:sp>
      <p:sp>
        <p:nvSpPr>
          <p:cNvPr id="28" name="文本框 27"/>
          <p:cNvSpPr txBox="1"/>
          <p:nvPr/>
        </p:nvSpPr>
        <p:spPr>
          <a:xfrm>
            <a:off x="594214" y="1492643"/>
            <a:ext cx="3401607" cy="307777"/>
          </a:xfrm>
          <a:prstGeom prst="rect">
            <a:avLst/>
          </a:prstGeom>
          <a:noFill/>
        </p:spPr>
        <p:txBody>
          <a:bodyPr wrap="square" rtlCol="0">
            <a:spAutoFit/>
          </a:bodyPr>
          <a:lstStyle/>
          <a:p>
            <a:r>
              <a:rPr lang="en-US" altLang="zh-CN" sz="1400" b="1" dirty="0" smtClean="0">
                <a:solidFill>
                  <a:schemeClr val="bg1"/>
                </a:solidFill>
              </a:rPr>
              <a:t>Dual/Mono For WH62 &amp; WH66</a:t>
            </a:r>
            <a:endParaRPr lang="zh-CN" altLang="en-US" sz="1400" b="1" dirty="0">
              <a:solidFill>
                <a:schemeClr val="bg1"/>
              </a:solidFill>
            </a:endParaRPr>
          </a:p>
        </p:txBody>
      </p:sp>
      <p:sp>
        <p:nvSpPr>
          <p:cNvPr id="29" name="文本框 28"/>
          <p:cNvSpPr txBox="1"/>
          <p:nvPr/>
        </p:nvSpPr>
        <p:spPr>
          <a:xfrm>
            <a:off x="583915" y="3045070"/>
            <a:ext cx="3114061" cy="307777"/>
          </a:xfrm>
          <a:prstGeom prst="rect">
            <a:avLst/>
          </a:prstGeom>
          <a:noFill/>
        </p:spPr>
        <p:txBody>
          <a:bodyPr wrap="square" rtlCol="0">
            <a:spAutoFit/>
          </a:bodyPr>
          <a:lstStyle/>
          <a:p>
            <a:r>
              <a:rPr lang="en-US" altLang="zh-CN" sz="1400" b="1" dirty="0" smtClean="0">
                <a:solidFill>
                  <a:schemeClr val="bg1"/>
                </a:solidFill>
              </a:rPr>
              <a:t>Convertible For WH63 &amp; WH67</a:t>
            </a:r>
            <a:endParaRPr lang="zh-CN" altLang="en-US" sz="1400" b="1" dirty="0">
              <a:solidFill>
                <a:schemeClr val="bg1"/>
              </a:solidFill>
            </a:endParaRPr>
          </a:p>
        </p:txBody>
      </p:sp>
      <p:sp>
        <p:nvSpPr>
          <p:cNvPr id="35" name="矩形 34"/>
          <p:cNvSpPr/>
          <p:nvPr/>
        </p:nvSpPr>
        <p:spPr>
          <a:xfrm>
            <a:off x="6050048" y="0"/>
            <a:ext cx="6162058" cy="6858000"/>
          </a:xfrm>
          <a:prstGeom prst="rect">
            <a:avLst/>
          </a:prstGeom>
          <a:solidFill>
            <a:srgbClr val="1A1D26">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669630" y="1790754"/>
            <a:ext cx="476719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669630" y="3335782"/>
            <a:ext cx="4757463"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4104" y="1857608"/>
            <a:ext cx="1130274" cy="113027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207" y="1836050"/>
            <a:ext cx="1075874" cy="1075874"/>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7937" y="3377815"/>
            <a:ext cx="1066441" cy="1066441"/>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1173" y="3377815"/>
            <a:ext cx="1066441" cy="1066441"/>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8912" y="3331962"/>
            <a:ext cx="1133476" cy="1133476"/>
          </a:xfrm>
          <a:prstGeom prst="rect">
            <a:avLst/>
          </a:prstGeom>
        </p:spPr>
      </p:pic>
      <p:pic>
        <p:nvPicPr>
          <p:cNvPr id="25" name="图片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9585" y="3379630"/>
            <a:ext cx="1216306" cy="1216306"/>
          </a:xfrm>
          <a:prstGeom prst="rect">
            <a:avLst/>
          </a:prstGeom>
        </p:spPr>
      </p:pic>
    </p:spTree>
    <p:extLst>
      <p:ext uri="{BB962C8B-B14F-4D97-AF65-F5344CB8AC3E}">
        <p14:creationId xmlns:p14="http://schemas.microsoft.com/office/powerpoint/2010/main" val="2965053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1218"/>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677108"/>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Noise-Canceling Microphone</a:t>
            </a:r>
          </a:p>
          <a:p>
            <a:pPr defTabSz="914232"/>
            <a:r>
              <a:rPr lang="en-US" altLang="zh-CN" sz="1600" dirty="0" smtClean="0">
                <a:solidFill>
                  <a:schemeClr val="bg1"/>
                </a:solidFill>
                <a:latin typeface="Helvetica" panose="020B0604020202030204" pitchFamily="34" charset="0"/>
                <a:cs typeface="+mn-ea"/>
                <a:sym typeface="+mn-lt"/>
              </a:rPr>
              <a:t>for Superior calling experience</a:t>
            </a:r>
          </a:p>
        </p:txBody>
      </p:sp>
      <p:sp>
        <p:nvSpPr>
          <p:cNvPr id="2" name="文本框 1"/>
          <p:cNvSpPr txBox="1"/>
          <p:nvPr/>
        </p:nvSpPr>
        <p:spPr>
          <a:xfrm>
            <a:off x="1" y="5973469"/>
            <a:ext cx="12191999" cy="584775"/>
          </a:xfrm>
          <a:prstGeom prst="rect">
            <a:avLst/>
          </a:prstGeom>
          <a:noFill/>
        </p:spPr>
        <p:txBody>
          <a:bodyPr wrap="square" rtlCol="0">
            <a:spAutoFit/>
          </a:bodyPr>
          <a:lstStyle/>
          <a:p>
            <a:pPr algn="ctr"/>
            <a:r>
              <a:rPr lang="en-US" altLang="zh-CN" sz="1600" dirty="0" smtClean="0">
                <a:solidFill>
                  <a:schemeClr val="bg1"/>
                </a:solidFill>
                <a:latin typeface="Helvetica" panose="020B0604020202030204" pitchFamily="34" charset="0"/>
              </a:rPr>
              <a:t>HD Voice Quality   |   Yealink </a:t>
            </a:r>
            <a:r>
              <a:rPr lang="en-US" altLang="zh-CN" sz="1600" dirty="0">
                <a:solidFill>
                  <a:schemeClr val="bg1"/>
                </a:solidFill>
                <a:latin typeface="Helvetica" panose="020B0604020202030204" pitchFamily="34" charset="0"/>
              </a:rPr>
              <a:t>Acoustic Shield </a:t>
            </a:r>
            <a:r>
              <a:rPr lang="en-US" altLang="zh-CN" sz="1600" dirty="0" smtClean="0">
                <a:solidFill>
                  <a:schemeClr val="bg1"/>
                </a:solidFill>
                <a:latin typeface="Helvetica" panose="020B0604020202030204" pitchFamily="34" charset="0"/>
              </a:rPr>
              <a:t>Technology   |   </a:t>
            </a:r>
            <a:r>
              <a:rPr lang="en-US" altLang="zh-CN" sz="1600" dirty="0">
                <a:solidFill>
                  <a:schemeClr val="bg1"/>
                </a:solidFill>
                <a:latin typeface="Helvetica" panose="020B0604020202030204" pitchFamily="34" charset="0"/>
              </a:rPr>
              <a:t>Dual </a:t>
            </a:r>
            <a:r>
              <a:rPr lang="en-US" altLang="zh-CN" sz="1600" dirty="0" smtClean="0">
                <a:solidFill>
                  <a:schemeClr val="bg1"/>
                </a:solidFill>
                <a:latin typeface="Helvetica" panose="020B0604020202030204" pitchFamily="34" charset="0"/>
              </a:rPr>
              <a:t>Microphones</a:t>
            </a:r>
            <a:endParaRPr lang="zh-CN" altLang="en-US" sz="1600" dirty="0">
              <a:solidFill>
                <a:schemeClr val="bg1"/>
              </a:solidFill>
              <a:latin typeface="Helvetica" panose="020B0604020202030204" pitchFamily="34" charset="0"/>
            </a:endParaRPr>
          </a:p>
          <a:p>
            <a:pPr algn="ctr"/>
            <a:endParaRPr lang="zh-CN" altLang="en-US" sz="1600" dirty="0">
              <a:solidFill>
                <a:schemeClr val="bg1"/>
              </a:solidFill>
              <a:latin typeface="Helvetica" panose="020B0604020202030204" pitchFamily="34" charset="0"/>
            </a:endParaRPr>
          </a:p>
        </p:txBody>
      </p:sp>
      <p:sp>
        <p:nvSpPr>
          <p:cNvPr id="10" name="文本框 9"/>
          <p:cNvSpPr txBox="1"/>
          <p:nvPr/>
        </p:nvSpPr>
        <p:spPr>
          <a:xfrm>
            <a:off x="7111967" y="2951946"/>
            <a:ext cx="1244093" cy="954107"/>
          </a:xfrm>
          <a:prstGeom prst="rect">
            <a:avLst/>
          </a:prstGeom>
          <a:noFill/>
        </p:spPr>
        <p:txBody>
          <a:bodyPr wrap="square" rtlCol="0">
            <a:spAutoFit/>
          </a:bodyPr>
          <a:lstStyle/>
          <a:p>
            <a:r>
              <a:rPr lang="en-US" altLang="zh-CN" sz="2800" dirty="0" smtClean="0">
                <a:solidFill>
                  <a:schemeClr val="bg1"/>
                </a:solidFill>
                <a:latin typeface="Helvetica" panose="020B0604020202030204" pitchFamily="34" charset="0"/>
              </a:rPr>
              <a:t>2</a:t>
            </a:r>
            <a:r>
              <a:rPr lang="en-US" altLang="zh-CN" sz="1200" dirty="0" smtClean="0">
                <a:solidFill>
                  <a:schemeClr val="bg1"/>
                </a:solidFill>
                <a:latin typeface="Helvetica" panose="020B0604020202030204" pitchFamily="34" charset="0"/>
              </a:rPr>
              <a:t>X</a:t>
            </a:r>
          </a:p>
          <a:p>
            <a:r>
              <a:rPr lang="en-US" altLang="zh-CN" sz="1200" dirty="0">
                <a:solidFill>
                  <a:schemeClr val="bg1"/>
                </a:solidFill>
                <a:latin typeface="Helvetica" panose="020B0604020202030204" pitchFamily="34" charset="0"/>
              </a:rPr>
              <a:t>Microphones</a:t>
            </a:r>
            <a:endParaRPr lang="zh-CN" altLang="en-US" sz="1200" dirty="0">
              <a:solidFill>
                <a:schemeClr val="bg1"/>
              </a:solidFill>
              <a:latin typeface="Helvetica" panose="020B0604020202030204" pitchFamily="34" charset="0"/>
            </a:endParaRPr>
          </a:p>
          <a:p>
            <a:pPr algn="ctr"/>
            <a:endParaRPr lang="zh-CN" altLang="en-US" sz="1600" dirty="0">
              <a:solidFill>
                <a:schemeClr val="bg1"/>
              </a:solidFill>
              <a:latin typeface="Helvetica" panose="020B0604020202030204" pitchFamily="34" charset="0"/>
            </a:endParaRPr>
          </a:p>
        </p:txBody>
      </p:sp>
    </p:spTree>
    <p:extLst>
      <p:ext uri="{BB962C8B-B14F-4D97-AF65-F5344CB8AC3E}">
        <p14:creationId xmlns:p14="http://schemas.microsoft.com/office/powerpoint/2010/main" val="2928642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629" t="10211" b="13970"/>
          <a:stretch/>
        </p:blipFill>
        <p:spPr>
          <a:xfrm>
            <a:off x="-1" y="1595336"/>
            <a:ext cx="6485145" cy="284047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869" t="1435" r="4692" b="18988"/>
          <a:stretch/>
        </p:blipFill>
        <p:spPr>
          <a:xfrm>
            <a:off x="6059277" y="1594821"/>
            <a:ext cx="6136395" cy="2820318"/>
          </a:xfrm>
          <a:prstGeom prst="rect">
            <a:avLst/>
          </a:prstGeom>
        </p:spPr>
      </p:pic>
      <p:sp>
        <p:nvSpPr>
          <p:cNvPr id="3" name="文本框 41">
            <a:extLst>
              <a:ext uri="{FF2B5EF4-FFF2-40B4-BE49-F238E27FC236}">
                <a16:creationId xmlns:a16="http://schemas.microsoft.com/office/drawing/2014/main" id="{28A813B9-5631-49EE-B6B5-0B2EECE510FD}"/>
              </a:ext>
            </a:extLst>
          </p:cNvPr>
          <p:cNvSpPr txBox="1"/>
          <p:nvPr/>
        </p:nvSpPr>
        <p:spPr>
          <a:xfrm>
            <a:off x="377305" y="298696"/>
            <a:ext cx="10531995" cy="677108"/>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Long Wireless Range &amp; All Day Power</a:t>
            </a:r>
          </a:p>
          <a:p>
            <a:pPr defTabSz="914232"/>
            <a:r>
              <a:rPr lang="en-US" altLang="zh-CN" sz="1600" dirty="0" smtClean="0">
                <a:solidFill>
                  <a:schemeClr val="bg1"/>
                </a:solidFill>
                <a:latin typeface="Helvetica" panose="020B0604020202030204" pitchFamily="34" charset="0"/>
                <a:cs typeface="+mn-ea"/>
                <a:sym typeface="+mn-lt"/>
              </a:rPr>
              <a:t>for More Working Flexibility</a:t>
            </a:r>
          </a:p>
        </p:txBody>
      </p:sp>
      <p:sp>
        <p:nvSpPr>
          <p:cNvPr id="8" name="文本框 7"/>
          <p:cNvSpPr txBox="1"/>
          <p:nvPr/>
        </p:nvSpPr>
        <p:spPr>
          <a:xfrm>
            <a:off x="959255" y="5184506"/>
            <a:ext cx="2454518" cy="584775"/>
          </a:xfrm>
          <a:prstGeom prst="rect">
            <a:avLst/>
          </a:prstGeom>
          <a:noFill/>
        </p:spPr>
        <p:txBody>
          <a:bodyPr wrap="none" rtlCol="0">
            <a:spAutoFit/>
          </a:bodyPr>
          <a:lstStyle/>
          <a:p>
            <a:r>
              <a:rPr lang="en-US" altLang="zh-CN" dirty="0" smtClean="0">
                <a:solidFill>
                  <a:schemeClr val="bg1"/>
                </a:solidFill>
              </a:rPr>
              <a:t>Long Wireless Range </a:t>
            </a:r>
          </a:p>
          <a:p>
            <a:r>
              <a:rPr lang="en-US" altLang="zh-CN" sz="1400" dirty="0" smtClean="0">
                <a:solidFill>
                  <a:schemeClr val="bg1"/>
                </a:solidFill>
              </a:rPr>
              <a:t>for up to 160m</a:t>
            </a:r>
          </a:p>
        </p:txBody>
      </p:sp>
      <p:sp>
        <p:nvSpPr>
          <p:cNvPr id="2" name="矩形 1"/>
          <p:cNvSpPr/>
          <p:nvPr/>
        </p:nvSpPr>
        <p:spPr>
          <a:xfrm>
            <a:off x="377305" y="4736824"/>
            <a:ext cx="8538072" cy="400110"/>
          </a:xfrm>
          <a:prstGeom prst="rect">
            <a:avLst/>
          </a:prstGeom>
        </p:spPr>
        <p:txBody>
          <a:bodyPr wrap="square">
            <a:spAutoFit/>
          </a:bodyPr>
          <a:lstStyle/>
          <a:p>
            <a:r>
              <a:rPr lang="en-US" altLang="zh-CN" sz="2000" b="1" dirty="0" smtClean="0">
                <a:solidFill>
                  <a:schemeClr val="bg1"/>
                </a:solidFill>
                <a:cs typeface="Times New Roman" panose="02020603050405020304" pitchFamily="18" charset="0"/>
              </a:rPr>
              <a:t>Enable </a:t>
            </a:r>
            <a:r>
              <a:rPr lang="en-US" altLang="zh-CN" sz="2000" b="1" dirty="0">
                <a:solidFill>
                  <a:schemeClr val="bg1"/>
                </a:solidFill>
                <a:cs typeface="Times New Roman" panose="02020603050405020304" pitchFamily="18" charset="0"/>
              </a:rPr>
              <a:t>to move around the office without losing their call</a:t>
            </a:r>
            <a:endParaRPr lang="zh-CN" altLang="en-US" sz="2000" b="1" dirty="0">
              <a:solidFill>
                <a:schemeClr val="bg1"/>
              </a:solidFill>
            </a:endParaRPr>
          </a:p>
        </p:txBody>
      </p:sp>
      <p:sp>
        <p:nvSpPr>
          <p:cNvPr id="10" name="文本框 9"/>
          <p:cNvSpPr txBox="1"/>
          <p:nvPr/>
        </p:nvSpPr>
        <p:spPr>
          <a:xfrm>
            <a:off x="4980908" y="5184506"/>
            <a:ext cx="2302233" cy="584775"/>
          </a:xfrm>
          <a:prstGeom prst="rect">
            <a:avLst/>
          </a:prstGeom>
          <a:noFill/>
        </p:spPr>
        <p:txBody>
          <a:bodyPr wrap="none" rtlCol="0">
            <a:spAutoFit/>
          </a:bodyPr>
          <a:lstStyle/>
          <a:p>
            <a:r>
              <a:rPr lang="en-US" altLang="zh-CN" dirty="0" smtClean="0">
                <a:solidFill>
                  <a:schemeClr val="bg1"/>
                </a:solidFill>
              </a:rPr>
              <a:t>All </a:t>
            </a:r>
            <a:r>
              <a:rPr lang="en-US" altLang="zh-CN" dirty="0">
                <a:solidFill>
                  <a:schemeClr val="bg1"/>
                </a:solidFill>
              </a:rPr>
              <a:t>Day </a:t>
            </a:r>
            <a:r>
              <a:rPr lang="en-US" altLang="zh-CN" dirty="0" smtClean="0">
                <a:solidFill>
                  <a:schemeClr val="bg1"/>
                </a:solidFill>
              </a:rPr>
              <a:t>Power</a:t>
            </a:r>
          </a:p>
          <a:p>
            <a:r>
              <a:rPr lang="en-US" altLang="zh-CN" sz="1400" dirty="0" smtClean="0">
                <a:solidFill>
                  <a:schemeClr val="bg1"/>
                </a:solidFill>
              </a:rPr>
              <a:t>for </a:t>
            </a:r>
            <a:r>
              <a:rPr lang="en-US" altLang="zh-CN" sz="1400" dirty="0">
                <a:solidFill>
                  <a:schemeClr val="bg1"/>
                </a:solidFill>
              </a:rPr>
              <a:t>up to 14 hours talk </a:t>
            </a:r>
            <a:r>
              <a:rPr lang="en-US" altLang="zh-CN" sz="1400" dirty="0" smtClean="0">
                <a:solidFill>
                  <a:schemeClr val="bg1"/>
                </a:solidFill>
              </a:rPr>
              <a:t>time</a:t>
            </a:r>
          </a:p>
        </p:txBody>
      </p:sp>
      <p:sp>
        <p:nvSpPr>
          <p:cNvPr id="11" name="文本框 10"/>
          <p:cNvSpPr txBox="1"/>
          <p:nvPr/>
        </p:nvSpPr>
        <p:spPr>
          <a:xfrm>
            <a:off x="8850276" y="5184506"/>
            <a:ext cx="2659702" cy="584775"/>
          </a:xfrm>
          <a:prstGeom prst="rect">
            <a:avLst/>
          </a:prstGeom>
          <a:noFill/>
        </p:spPr>
        <p:txBody>
          <a:bodyPr wrap="none" rtlCol="0">
            <a:spAutoFit/>
          </a:bodyPr>
          <a:lstStyle/>
          <a:p>
            <a:r>
              <a:rPr lang="en-US" altLang="zh-CN" dirty="0" smtClean="0">
                <a:solidFill>
                  <a:schemeClr val="bg1"/>
                </a:solidFill>
              </a:rPr>
              <a:t>High Density Installation</a:t>
            </a:r>
          </a:p>
          <a:p>
            <a:r>
              <a:rPr lang="en-US" altLang="zh-CN" sz="1400" dirty="0" smtClean="0">
                <a:solidFill>
                  <a:schemeClr val="bg1"/>
                </a:solidFill>
              </a:rPr>
              <a:t>for up to 200 users (EU)</a:t>
            </a:r>
          </a:p>
        </p:txBody>
      </p:sp>
      <p:cxnSp>
        <p:nvCxnSpPr>
          <p:cNvPr id="13" name="直接连接符 12"/>
          <p:cNvCxnSpPr/>
          <p:nvPr/>
        </p:nvCxnSpPr>
        <p:spPr>
          <a:xfrm>
            <a:off x="3944620" y="5259994"/>
            <a:ext cx="0" cy="43379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808493" y="5259994"/>
            <a:ext cx="0" cy="43379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0" y="4415139"/>
            <a:ext cx="12195672"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376" y="5254755"/>
            <a:ext cx="444273" cy="444273"/>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0718" y="5288808"/>
            <a:ext cx="415081" cy="415081"/>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5" y="5249897"/>
            <a:ext cx="453992" cy="453992"/>
          </a:xfrm>
          <a:prstGeom prst="rect">
            <a:avLst/>
          </a:prstGeom>
        </p:spPr>
      </p:pic>
    </p:spTree>
    <p:extLst>
      <p:ext uri="{BB962C8B-B14F-4D97-AF65-F5344CB8AC3E}">
        <p14:creationId xmlns:p14="http://schemas.microsoft.com/office/powerpoint/2010/main" val="2159745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E3140"/>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3343" b="6119"/>
          <a:stretch/>
        </p:blipFill>
        <p:spPr>
          <a:xfrm>
            <a:off x="0" y="0"/>
            <a:ext cx="12183191" cy="6845968"/>
          </a:xfrm>
          <a:prstGeom prst="rect">
            <a:avLst/>
          </a:prstGeom>
        </p:spPr>
      </p:pic>
      <p:sp>
        <p:nvSpPr>
          <p:cNvPr id="12" name="文本框 41">
            <a:extLst>
              <a:ext uri="{FF2B5EF4-FFF2-40B4-BE49-F238E27FC236}">
                <a16:creationId xmlns:a16="http://schemas.microsoft.com/office/drawing/2014/main" id="{28A813B9-5631-49EE-B6B5-0B2EECE510FD}"/>
              </a:ext>
            </a:extLst>
          </p:cNvPr>
          <p:cNvSpPr txBox="1"/>
          <p:nvPr/>
        </p:nvSpPr>
        <p:spPr>
          <a:xfrm>
            <a:off x="377306" y="298696"/>
            <a:ext cx="7443732" cy="677108"/>
          </a:xfrm>
          <a:prstGeom prst="rect">
            <a:avLst/>
          </a:prstGeom>
          <a:noFill/>
        </p:spPr>
        <p:txBody>
          <a:bodyPr wrap="square" lIns="0" tIns="0" rIns="0" bIns="0" rtlCol="0">
            <a:spAutoFit/>
          </a:bodyPr>
          <a:lstStyle/>
          <a:p>
            <a:pPr defTabSz="914232"/>
            <a:r>
              <a:rPr lang="en-US" altLang="zh-CN" sz="2800" spc="100" dirty="0" smtClean="0">
                <a:solidFill>
                  <a:srgbClr val="00FFC6"/>
                </a:solidFill>
                <a:latin typeface="Helvetica" panose="020B0604020202030204" pitchFamily="34" charset="0"/>
                <a:cs typeface="+mn-ea"/>
                <a:sym typeface="+mn-lt"/>
              </a:rPr>
              <a:t>Seamless Compatibility</a:t>
            </a:r>
          </a:p>
          <a:p>
            <a:pPr defTabSz="914232"/>
            <a:r>
              <a:rPr lang="en-US" altLang="zh-CN" sz="1600" dirty="0" smtClean="0">
                <a:solidFill>
                  <a:schemeClr val="bg1"/>
                </a:solidFill>
                <a:latin typeface="Helvetica" panose="020B0604020202030204" pitchFamily="34" charset="0"/>
                <a:cs typeface="+mn-ea"/>
                <a:sym typeface="+mn-lt"/>
              </a:rPr>
              <a:t>for Consistent Calling Experience</a:t>
            </a: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120" y="4819298"/>
            <a:ext cx="305576" cy="305576"/>
          </a:xfrm>
          <a:prstGeom prst="rect">
            <a:avLst/>
          </a:prstGeom>
        </p:spPr>
      </p:pic>
      <p:sp>
        <p:nvSpPr>
          <p:cNvPr id="14" name="文本框 13"/>
          <p:cNvSpPr txBox="1"/>
          <p:nvPr/>
        </p:nvSpPr>
        <p:spPr>
          <a:xfrm>
            <a:off x="8230196" y="4834154"/>
            <a:ext cx="1572290" cy="276999"/>
          </a:xfrm>
          <a:prstGeom prst="rect">
            <a:avLst/>
          </a:prstGeom>
          <a:noFill/>
        </p:spPr>
        <p:txBody>
          <a:bodyPr wrap="none" rtlCol="0">
            <a:spAutoFit/>
          </a:bodyPr>
          <a:lstStyle/>
          <a:p>
            <a:r>
              <a:rPr lang="en-US" altLang="zh-CN" sz="1200" dirty="0" smtClean="0">
                <a:solidFill>
                  <a:schemeClr val="bg1"/>
                </a:solidFill>
              </a:rPr>
              <a:t>UC or Teams edition</a:t>
            </a:r>
            <a:endParaRPr lang="zh-CN" altLang="en-US" sz="1200" dirty="0">
              <a:solidFill>
                <a:schemeClr val="bg1"/>
              </a:solidFill>
            </a:endParaRPr>
          </a:p>
        </p:txBody>
      </p:sp>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4196" y="4819298"/>
            <a:ext cx="306000" cy="306000"/>
          </a:xfrm>
          <a:prstGeom prst="rect">
            <a:avLst/>
          </a:prstGeom>
        </p:spPr>
      </p:pic>
      <p:sp>
        <p:nvSpPr>
          <p:cNvPr id="4" name="矩形 3"/>
          <p:cNvSpPr/>
          <p:nvPr/>
        </p:nvSpPr>
        <p:spPr>
          <a:xfrm>
            <a:off x="8143772" y="4057509"/>
            <a:ext cx="4048228" cy="487313"/>
          </a:xfrm>
          <a:prstGeom prst="rect">
            <a:avLst/>
          </a:prstGeom>
        </p:spPr>
        <p:txBody>
          <a:bodyPr wrap="square">
            <a:spAutoFit/>
          </a:bodyPr>
          <a:lstStyle/>
          <a:p>
            <a:pPr marL="285750" indent="-285750">
              <a:lnSpc>
                <a:spcPts val="1600"/>
              </a:lnSpc>
              <a:buFont typeface="Arial" panose="020B0604020202020204" pitchFamily="34" charset="0"/>
              <a:buChar char="•"/>
            </a:pPr>
            <a:r>
              <a:rPr lang="en-US" altLang="zh-CN" sz="1100" dirty="0" smtClean="0">
                <a:solidFill>
                  <a:schemeClr val="bg1"/>
                </a:solidFill>
              </a:rPr>
              <a:t>C</a:t>
            </a:r>
            <a:r>
              <a:rPr lang="zh-CN" altLang="en-US" sz="1100" dirty="0" smtClean="0">
                <a:solidFill>
                  <a:schemeClr val="bg1"/>
                </a:solidFill>
              </a:rPr>
              <a:t>onnecting </a:t>
            </a:r>
            <a:r>
              <a:rPr lang="zh-CN" altLang="en-US" sz="1100" dirty="0">
                <a:solidFill>
                  <a:schemeClr val="bg1"/>
                </a:solidFill>
              </a:rPr>
              <a:t>Yealink phones without </a:t>
            </a:r>
            <a:r>
              <a:rPr lang="zh-CN" altLang="en-US" sz="1100" dirty="0" smtClean="0">
                <a:solidFill>
                  <a:schemeClr val="bg1"/>
                </a:solidFill>
              </a:rPr>
              <a:t>EHS</a:t>
            </a:r>
            <a:endParaRPr lang="en-US" altLang="zh-CN" sz="1100" dirty="0">
              <a:solidFill>
                <a:schemeClr val="bg1"/>
              </a:solidFill>
            </a:endParaRPr>
          </a:p>
          <a:p>
            <a:pPr marL="285750" indent="-285750">
              <a:lnSpc>
                <a:spcPts val="1600"/>
              </a:lnSpc>
              <a:buFont typeface="Arial" panose="020B0604020202020204" pitchFamily="34" charset="0"/>
              <a:buChar char="•"/>
            </a:pPr>
            <a:r>
              <a:rPr lang="en-US" altLang="zh-CN" sz="1100" dirty="0" smtClean="0">
                <a:solidFill>
                  <a:schemeClr val="bg1"/>
                </a:solidFill>
              </a:rPr>
              <a:t>Supports USB</a:t>
            </a:r>
            <a:r>
              <a:rPr lang="zh-CN" altLang="en-US" sz="1100" dirty="0" smtClean="0">
                <a:solidFill>
                  <a:schemeClr val="bg1"/>
                </a:solidFill>
              </a:rPr>
              <a:t> </a:t>
            </a:r>
            <a:r>
              <a:rPr lang="zh-CN" altLang="en-US" sz="1100" dirty="0">
                <a:solidFill>
                  <a:schemeClr val="bg1"/>
                </a:solidFill>
              </a:rPr>
              <a:t>connection for </a:t>
            </a:r>
            <a:r>
              <a:rPr lang="en-US" altLang="zh-CN" sz="1100" dirty="0" smtClean="0">
                <a:solidFill>
                  <a:schemeClr val="bg1"/>
                </a:solidFill>
              </a:rPr>
              <a:t>Plug-and-Play</a:t>
            </a:r>
            <a:endParaRPr lang="zh-CN" altLang="en-US" sz="1100" dirty="0">
              <a:solidFill>
                <a:schemeClr val="bg1"/>
              </a:solidFill>
            </a:endParaRPr>
          </a:p>
        </p:txBody>
      </p:sp>
      <p:sp>
        <p:nvSpPr>
          <p:cNvPr id="17" name="矩形 16"/>
          <p:cNvSpPr/>
          <p:nvPr/>
        </p:nvSpPr>
        <p:spPr>
          <a:xfrm>
            <a:off x="798418" y="4057510"/>
            <a:ext cx="5029242" cy="487313"/>
          </a:xfrm>
          <a:prstGeom prst="rect">
            <a:avLst/>
          </a:prstGeom>
        </p:spPr>
        <p:txBody>
          <a:bodyPr wrap="square">
            <a:spAutoFit/>
          </a:bodyPr>
          <a:lstStyle/>
          <a:p>
            <a:pPr marL="285750" indent="-285750">
              <a:lnSpc>
                <a:spcPts val="1600"/>
              </a:lnSpc>
              <a:buFont typeface="Arial" panose="020B0604020202020204" pitchFamily="34" charset="0"/>
              <a:buChar char="•"/>
            </a:pPr>
            <a:r>
              <a:rPr lang="en-US" altLang="zh-CN" sz="1100" dirty="0" smtClean="0">
                <a:solidFill>
                  <a:schemeClr val="bg1"/>
                </a:solidFill>
              </a:rPr>
              <a:t>Broad Compatibility with mainstream UC Applications</a:t>
            </a:r>
          </a:p>
          <a:p>
            <a:pPr marL="285750" indent="-285750">
              <a:lnSpc>
                <a:spcPts val="1600"/>
              </a:lnSpc>
              <a:buFont typeface="Arial" panose="020B0604020202020204" pitchFamily="34" charset="0"/>
              <a:buChar char="•"/>
            </a:pPr>
            <a:r>
              <a:rPr lang="en-US" altLang="zh-CN" sz="1100" dirty="0" smtClean="0">
                <a:solidFill>
                  <a:schemeClr val="bg1"/>
                </a:solidFill>
              </a:rPr>
              <a:t>Teams version available for the unified Teams experience</a:t>
            </a:r>
            <a:endParaRPr lang="zh-CN" altLang="en-US" sz="1100" dirty="0">
              <a:solidFill>
                <a:schemeClr val="bg1"/>
              </a:solidFill>
            </a:endParaRPr>
          </a:p>
        </p:txBody>
      </p:sp>
    </p:spTree>
    <p:custDataLst>
      <p:tags r:id="rId1"/>
    </p:custDataLst>
    <p:extLst>
      <p:ext uri="{BB962C8B-B14F-4D97-AF65-F5344CB8AC3E}">
        <p14:creationId xmlns:p14="http://schemas.microsoft.com/office/powerpoint/2010/main" val="3150461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1">
            <a:extLst>
              <a:ext uri="{FF2B5EF4-FFF2-40B4-BE49-F238E27FC236}">
                <a16:creationId xmlns:a16="http://schemas.microsoft.com/office/drawing/2014/main" id="{28A813B9-5631-49EE-B6B5-0B2EECE510FD}"/>
              </a:ext>
            </a:extLst>
          </p:cNvPr>
          <p:cNvSpPr txBox="1"/>
          <p:nvPr/>
        </p:nvSpPr>
        <p:spPr>
          <a:xfrm>
            <a:off x="377304" y="298696"/>
            <a:ext cx="10478763" cy="430887"/>
          </a:xfrm>
          <a:prstGeom prst="rect">
            <a:avLst/>
          </a:prstGeom>
          <a:noFill/>
        </p:spPr>
        <p:txBody>
          <a:bodyPr wrap="square" lIns="0" tIns="0" rIns="0" bIns="0" rtlCol="0">
            <a:spAutoFit/>
          </a:bodyPr>
          <a:lstStyle/>
          <a:p>
            <a:pPr defTabSz="914232"/>
            <a:r>
              <a:rPr lang="en-US" altLang="zh-CN" sz="2800" dirty="0" err="1">
                <a:solidFill>
                  <a:srgbClr val="00FFC6"/>
                </a:solidFill>
                <a:latin typeface="Helvetica" panose="020B0604020202030204" pitchFamily="34" charset="0"/>
                <a:cs typeface="+mn-ea"/>
              </a:rPr>
              <a:t>Busylight</a:t>
            </a:r>
            <a:r>
              <a:rPr lang="en-US" altLang="zh-CN" sz="2800" dirty="0">
                <a:solidFill>
                  <a:srgbClr val="00FFC6"/>
                </a:solidFill>
                <a:latin typeface="Helvetica" panose="020B0604020202030204" pitchFamily="34" charset="0"/>
                <a:cs typeface="+mn-ea"/>
              </a:rPr>
              <a:t> </a:t>
            </a:r>
            <a:r>
              <a:rPr lang="en-US" altLang="zh-CN" sz="2800" dirty="0" smtClean="0">
                <a:solidFill>
                  <a:srgbClr val="00FFC6"/>
                </a:solidFill>
                <a:latin typeface="Helvetica" panose="020B0604020202030204" pitchFamily="34" charset="0"/>
                <a:cs typeface="+mn-ea"/>
              </a:rPr>
              <a:t>helps </a:t>
            </a:r>
            <a:r>
              <a:rPr lang="en-US" altLang="zh-CN" sz="2800" dirty="0">
                <a:solidFill>
                  <a:srgbClr val="00FFC6"/>
                </a:solidFill>
                <a:latin typeface="Helvetica" panose="020B0604020202030204" pitchFamily="34" charset="0"/>
                <a:cs typeface="+mn-ea"/>
              </a:rPr>
              <a:t>to reduce distractions and eliminate interruptions</a:t>
            </a:r>
            <a:endParaRPr lang="en-US" altLang="zh-CN" sz="2800" dirty="0">
              <a:solidFill>
                <a:srgbClr val="00FFC6"/>
              </a:solidFill>
              <a:latin typeface="Helvetica" panose="020B0604020202030204" pitchFamily="34" charset="0"/>
              <a:cs typeface="+mn-ea"/>
              <a:sym typeface="+mn-lt"/>
            </a:endParaRPr>
          </a:p>
        </p:txBody>
      </p:sp>
      <p:sp>
        <p:nvSpPr>
          <p:cNvPr id="2" name="矩形 1"/>
          <p:cNvSpPr/>
          <p:nvPr/>
        </p:nvSpPr>
        <p:spPr>
          <a:xfrm>
            <a:off x="7010400" y="4923077"/>
            <a:ext cx="4495800" cy="1225977"/>
          </a:xfrm>
          <a:prstGeom prst="rect">
            <a:avLst/>
          </a:prstGeom>
        </p:spPr>
        <p:txBody>
          <a:bodyPr wrap="square">
            <a:spAutoFit/>
          </a:bodyPr>
          <a:lstStyle/>
          <a:p>
            <a:pPr>
              <a:lnSpc>
                <a:spcPts val="3800"/>
              </a:lnSpc>
            </a:pPr>
            <a:r>
              <a:rPr lang="en-US" altLang="zh-CN" b="1" dirty="0">
                <a:solidFill>
                  <a:schemeClr val="bg1"/>
                </a:solidFill>
                <a:latin typeface="Helvetica" panose="020B0604020202030204" pitchFamily="34" charset="0"/>
              </a:rPr>
              <a:t>Busylight </a:t>
            </a:r>
            <a:r>
              <a:rPr lang="en-US" altLang="zh-CN" b="1" dirty="0" smtClean="0">
                <a:solidFill>
                  <a:schemeClr val="bg1"/>
                </a:solidFill>
                <a:latin typeface="Helvetica" panose="020B0604020202030204" pitchFamily="34" charset="0"/>
              </a:rPr>
              <a:t>Peripheral</a:t>
            </a:r>
          </a:p>
          <a:p>
            <a:pPr marL="285750" indent="-285750">
              <a:buFont typeface="Arial" panose="020B0604020202020204" pitchFamily="34" charset="0"/>
              <a:buChar char="•"/>
            </a:pPr>
            <a:r>
              <a:rPr lang="en-US" altLang="zh-CN" sz="1400" dirty="0" smtClean="0">
                <a:solidFill>
                  <a:schemeClr val="bg1"/>
                </a:solidFill>
                <a:latin typeface="Helvetica" panose="020B0604020202030204" pitchFamily="34" charset="0"/>
              </a:rPr>
              <a:t>Customizable</a:t>
            </a:r>
          </a:p>
          <a:p>
            <a:pPr marL="285750" indent="-285750">
              <a:buFont typeface="Arial" panose="020B0604020202020204" pitchFamily="34" charset="0"/>
              <a:buChar char="•"/>
            </a:pPr>
            <a:r>
              <a:rPr lang="en-US" altLang="zh-CN" sz="1400" dirty="0" smtClean="0">
                <a:solidFill>
                  <a:schemeClr val="bg1"/>
                </a:solidFill>
                <a:latin typeface="Helvetica" panose="020B0604020202030204" pitchFamily="34" charset="0"/>
              </a:rPr>
              <a:t>Plug-and-Play </a:t>
            </a:r>
            <a:endParaRPr lang="en-US" altLang="zh-CN" sz="1400" dirty="0">
              <a:solidFill>
                <a:schemeClr val="bg1"/>
              </a:solidFill>
              <a:latin typeface="Helvetica" panose="020B0604020202030204" pitchFamily="34" charset="0"/>
            </a:endParaRPr>
          </a:p>
          <a:p>
            <a:pPr marL="285750" indent="-285750">
              <a:buFont typeface="Arial" panose="020B0604020202020204" pitchFamily="34" charset="0"/>
              <a:buChar char="•"/>
            </a:pPr>
            <a:r>
              <a:rPr lang="en-US" altLang="zh-CN" sz="1400" dirty="0" smtClean="0">
                <a:solidFill>
                  <a:schemeClr val="bg1"/>
                </a:solidFill>
                <a:latin typeface="Helvetica" panose="020B0604020202030204" pitchFamily="34" charset="0"/>
              </a:rPr>
              <a:t>Synchronously </a:t>
            </a:r>
            <a:r>
              <a:rPr lang="en-US" altLang="zh-CN" sz="1400" dirty="0">
                <a:solidFill>
                  <a:schemeClr val="bg1"/>
                </a:solidFill>
                <a:latin typeface="Helvetica" panose="020B0604020202030204" pitchFamily="34" charset="0"/>
              </a:rPr>
              <a:t>present working state </a:t>
            </a:r>
          </a:p>
        </p:txBody>
      </p:sp>
      <p:sp>
        <p:nvSpPr>
          <p:cNvPr id="9" name="矩形 8"/>
          <p:cNvSpPr/>
          <p:nvPr/>
        </p:nvSpPr>
        <p:spPr>
          <a:xfrm>
            <a:off x="1294589" y="4923077"/>
            <a:ext cx="4495800" cy="1333698"/>
          </a:xfrm>
          <a:prstGeom prst="rect">
            <a:avLst/>
          </a:prstGeom>
        </p:spPr>
        <p:txBody>
          <a:bodyPr wrap="square">
            <a:spAutoFit/>
          </a:bodyPr>
          <a:lstStyle/>
          <a:p>
            <a:pPr>
              <a:lnSpc>
                <a:spcPts val="3800"/>
              </a:lnSpc>
            </a:pPr>
            <a:r>
              <a:rPr lang="en-US" altLang="zh-CN" b="1" dirty="0" smtClean="0">
                <a:solidFill>
                  <a:schemeClr val="bg1"/>
                </a:solidFill>
                <a:latin typeface="Helvetica" panose="020B0604020202030204" pitchFamily="34" charset="0"/>
              </a:rPr>
              <a:t>Integrated Busylight</a:t>
            </a:r>
          </a:p>
          <a:p>
            <a:pPr marL="285750" indent="-285750">
              <a:buFont typeface="Arial" panose="020B0604020202020204" pitchFamily="34" charset="0"/>
              <a:buChar char="•"/>
            </a:pPr>
            <a:r>
              <a:rPr lang="en-US" altLang="zh-CN" sz="1400" dirty="0" smtClean="0">
                <a:solidFill>
                  <a:schemeClr val="bg1"/>
                </a:solidFill>
                <a:latin typeface="Helvetica" panose="020B0604020202030204" pitchFamily="34" charset="0"/>
              </a:rPr>
              <a:t>Customizable</a:t>
            </a:r>
          </a:p>
          <a:p>
            <a:pPr marL="285750" indent="-285750">
              <a:buFont typeface="Arial" panose="020B0604020202020204" pitchFamily="34" charset="0"/>
              <a:buChar char="•"/>
            </a:pPr>
            <a:r>
              <a:rPr lang="en-US" altLang="zh-CN" sz="1400" dirty="0" smtClean="0">
                <a:solidFill>
                  <a:schemeClr val="bg1"/>
                </a:solidFill>
                <a:latin typeface="Helvetica" panose="020B0604020202030204" pitchFamily="34" charset="0"/>
              </a:rPr>
              <a:t>Synchronously </a:t>
            </a:r>
            <a:r>
              <a:rPr lang="en-US" altLang="zh-CN" sz="1400" dirty="0">
                <a:solidFill>
                  <a:schemeClr val="bg1"/>
                </a:solidFill>
                <a:latin typeface="Helvetica" panose="020B0604020202030204" pitchFamily="34" charset="0"/>
              </a:rPr>
              <a:t>present working state </a:t>
            </a:r>
          </a:p>
          <a:p>
            <a:pPr marL="285750" indent="-285750">
              <a:lnSpc>
                <a:spcPct val="150000"/>
              </a:lnSpc>
              <a:buFont typeface="Arial" panose="020B0604020202020204" pitchFamily="34" charset="0"/>
              <a:buChar char="•"/>
            </a:pPr>
            <a:endParaRPr lang="en-US" altLang="zh-CN" sz="1400" dirty="0" smtClean="0">
              <a:solidFill>
                <a:schemeClr val="bg1"/>
              </a:solidFill>
              <a:latin typeface="Helvetica" panose="020B0604020202030204" pitchFamily="34" charset="0"/>
            </a:endParaRPr>
          </a:p>
        </p:txBody>
      </p:sp>
      <p:grpSp>
        <p:nvGrpSpPr>
          <p:cNvPr id="6" name="组合 5"/>
          <p:cNvGrpSpPr/>
          <p:nvPr/>
        </p:nvGrpSpPr>
        <p:grpSpPr>
          <a:xfrm>
            <a:off x="0" y="1508359"/>
            <a:ext cx="12192000" cy="3025302"/>
            <a:chOff x="-26751" y="1456957"/>
            <a:chExt cx="11979803" cy="297264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3766" b="5831"/>
            <a:stretch/>
          </p:blipFill>
          <p:spPr>
            <a:xfrm>
              <a:off x="-26751" y="1456957"/>
              <a:ext cx="5845703" cy="2972648"/>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2872" t="38624" b="3916"/>
            <a:stretch/>
          </p:blipFill>
          <p:spPr>
            <a:xfrm>
              <a:off x="5818952" y="1466513"/>
              <a:ext cx="6134100" cy="2953532"/>
            </a:xfrm>
            <a:prstGeom prst="rect">
              <a:avLst/>
            </a:prstGeom>
          </p:spPr>
        </p:pic>
      </p:grpSp>
      <p:sp>
        <p:nvSpPr>
          <p:cNvPr id="10" name="矩形 9"/>
          <p:cNvSpPr/>
          <p:nvPr/>
        </p:nvSpPr>
        <p:spPr>
          <a:xfrm>
            <a:off x="0" y="4497670"/>
            <a:ext cx="12195672"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cxnSp>
        <p:nvCxnSpPr>
          <p:cNvPr id="11" name="直接连接符 10"/>
          <p:cNvCxnSpPr/>
          <p:nvPr/>
        </p:nvCxnSpPr>
        <p:spPr>
          <a:xfrm>
            <a:off x="5954169" y="5182903"/>
            <a:ext cx="0" cy="83851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27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 name="内容占位符 3"/>
          <p:cNvSpPr txBox="1"/>
          <p:nvPr/>
        </p:nvSpPr>
        <p:spPr>
          <a:xfrm>
            <a:off x="233681" y="60800"/>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TW" altLang="en-US" sz="2800" b="0" i="0" u="none" strike="noStrike" kern="1200" cap="none" spc="0" normalizeH="0" baseline="0" noProof="0">
              <a:ln>
                <a:noFill/>
              </a:ln>
              <a:solidFill>
                <a:srgbClr val="4BA082"/>
              </a:solidFill>
              <a:effectLst/>
              <a:uLnTx/>
              <a:uFillTx/>
              <a:latin typeface="+mn-lt"/>
              <a:ea typeface="+mn-ea"/>
              <a:cs typeface="+mn-ea"/>
              <a:sym typeface="+mn-lt"/>
            </a:endParaRPr>
          </a:p>
        </p:txBody>
      </p:sp>
      <p:grpSp>
        <p:nvGrpSpPr>
          <p:cNvPr id="5" name="组合 4"/>
          <p:cNvGrpSpPr/>
          <p:nvPr/>
        </p:nvGrpSpPr>
        <p:grpSpPr>
          <a:xfrm>
            <a:off x="1832091" y="3060540"/>
            <a:ext cx="8527819" cy="615553"/>
            <a:chOff x="1841751" y="3051015"/>
            <a:chExt cx="8527819" cy="615553"/>
          </a:xfrm>
        </p:grpSpPr>
        <p:sp>
          <p:nvSpPr>
            <p:cNvPr id="6" name="文本框 5">
              <a:extLst>
                <a:ext uri="{FF2B5EF4-FFF2-40B4-BE49-F238E27FC236}">
                  <a16:creationId xmlns:a16="http://schemas.microsoft.com/office/drawing/2014/main" id="{840A1DAE-A7CE-4495-933D-82C3E6E9713F}"/>
                </a:ext>
              </a:extLst>
            </p:cNvPr>
            <p:cNvSpPr txBox="1"/>
            <p:nvPr/>
          </p:nvSpPr>
          <p:spPr>
            <a:xfrm>
              <a:off x="1841751" y="3051015"/>
              <a:ext cx="3650877" cy="615553"/>
            </a:xfrm>
            <a:prstGeom prst="rect">
              <a:avLst/>
            </a:prstGeom>
            <a:noFill/>
          </p:spPr>
          <p:txBody>
            <a:bodyPr wrap="square" lIns="0" tIns="0" rIns="0" bIns="0" rtlCol="0">
              <a:spAutoFit/>
            </a:bodyPr>
            <a:lstStyle/>
            <a:p>
              <a:pPr algn="ctr" defTabSz="914232"/>
              <a:r>
                <a:rPr lang="en-US" altLang="zh-CN" sz="4000" dirty="0" smtClean="0">
                  <a:solidFill>
                    <a:schemeClr val="bg1"/>
                  </a:solidFill>
                  <a:latin typeface="Helvetica" panose="020B0604020202030204" pitchFamily="34" charset="0"/>
                </a:rPr>
                <a:t>WH66 &amp; WH67</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728" y="3128297"/>
              <a:ext cx="4065842" cy="428286"/>
            </a:xfrm>
            <a:prstGeom prst="rect">
              <a:avLst/>
            </a:prstGeom>
          </p:spPr>
        </p:pic>
        <p:sp>
          <p:nvSpPr>
            <p:cNvPr id="8" name="加号 7"/>
            <p:cNvSpPr/>
            <p:nvPr/>
          </p:nvSpPr>
          <p:spPr>
            <a:xfrm rot="2700000">
              <a:off x="5628178" y="3072440"/>
              <a:ext cx="540000" cy="540000"/>
            </a:xfrm>
            <a:prstGeom prst="mathPlus">
              <a:avLst>
                <a:gd name="adj1" fmla="val 554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968" y="2092897"/>
            <a:ext cx="908307" cy="786985"/>
          </a:xfrm>
          <a:prstGeom prst="rect">
            <a:avLst/>
          </a:prstGeom>
        </p:spPr>
      </p:pic>
    </p:spTree>
    <p:extLst>
      <p:ext uri="{BB962C8B-B14F-4D97-AF65-F5344CB8AC3E}">
        <p14:creationId xmlns:p14="http://schemas.microsoft.com/office/powerpoint/2010/main" val="12959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矩形 31"/>
          <p:cNvSpPr/>
          <p:nvPr/>
        </p:nvSpPr>
        <p:spPr>
          <a:xfrm>
            <a:off x="7712628" y="4470472"/>
            <a:ext cx="3512801" cy="1445900"/>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712628" y="1312194"/>
            <a:ext cx="3512801" cy="1407148"/>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7712628" y="2872467"/>
            <a:ext cx="3512801" cy="1445900"/>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41">
            <a:extLst>
              <a:ext uri="{FF2B5EF4-FFF2-40B4-BE49-F238E27FC236}">
                <a16:creationId xmlns:a16="http://schemas.microsoft.com/office/drawing/2014/main" id="{28A813B9-5631-49EE-B6B5-0B2EECE510FD}"/>
              </a:ext>
            </a:extLst>
          </p:cNvPr>
          <p:cNvSpPr txBox="1"/>
          <p:nvPr/>
        </p:nvSpPr>
        <p:spPr>
          <a:xfrm>
            <a:off x="377305" y="298696"/>
            <a:ext cx="9811724" cy="677108"/>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WH66 &amp; WH67</a:t>
            </a:r>
          </a:p>
          <a:p>
            <a:pPr defTabSz="914232"/>
            <a:r>
              <a:rPr lang="en-US" altLang="zh-CN" sz="1600" dirty="0">
                <a:solidFill>
                  <a:schemeClr val="bg1"/>
                </a:solidFill>
                <a:latin typeface="Helvetica" panose="020B0604020202030204" pitchFamily="34" charset="0"/>
                <a:cs typeface="+mn-ea"/>
                <a:sym typeface="+mn-lt"/>
              </a:rPr>
              <a:t>f</a:t>
            </a:r>
            <a:r>
              <a:rPr lang="en-US" altLang="zh-CN" sz="1600" dirty="0" smtClean="0">
                <a:solidFill>
                  <a:schemeClr val="bg1"/>
                </a:solidFill>
                <a:latin typeface="Helvetica" panose="020B0604020202030204" pitchFamily="34" charset="0"/>
                <a:cs typeface="+mn-ea"/>
                <a:sym typeface="+mn-lt"/>
              </a:rPr>
              <a:t>or More Working Possibilities </a:t>
            </a:r>
          </a:p>
        </p:txBody>
      </p:sp>
      <p:sp>
        <p:nvSpPr>
          <p:cNvPr id="5" name="加号 4"/>
          <p:cNvSpPr/>
          <p:nvPr/>
        </p:nvSpPr>
        <p:spPr>
          <a:xfrm rot="2700000">
            <a:off x="2846974" y="343928"/>
            <a:ext cx="360000" cy="360000"/>
          </a:xfrm>
          <a:prstGeom prst="mathPlus">
            <a:avLst>
              <a:gd name="adj1" fmla="val 5548"/>
            </a:avLst>
          </a:prstGeom>
          <a:solidFill>
            <a:srgbClr val="00FFC6"/>
          </a:solidFill>
          <a:ln>
            <a:solidFill>
              <a:srgbClr val="00F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FFC6"/>
              </a:solidFill>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4281" y="349615"/>
            <a:ext cx="2734067" cy="288000"/>
          </a:xfrm>
          <a:prstGeom prst="rect">
            <a:avLst/>
          </a:prstGeom>
        </p:spPr>
      </p:pic>
      <p:sp>
        <p:nvSpPr>
          <p:cNvPr id="21" name="îśḷíďè">
            <a:extLst>
              <a:ext uri="{FF2B5EF4-FFF2-40B4-BE49-F238E27FC236}">
                <a16:creationId xmlns:a16="http://schemas.microsoft.com/office/drawing/2014/main" id="{85FCA59A-A1E6-4784-B41E-F73ECD7CEC4B}"/>
              </a:ext>
            </a:extLst>
          </p:cNvPr>
          <p:cNvSpPr txBox="1"/>
          <p:nvPr/>
        </p:nvSpPr>
        <p:spPr bwMode="auto">
          <a:xfrm>
            <a:off x="8347919" y="1565905"/>
            <a:ext cx="2127795" cy="27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spcBef>
                <a:spcPct val="0"/>
              </a:spcBef>
              <a:buFontTx/>
              <a:buNone/>
            </a:pPr>
            <a:r>
              <a:rPr lang="en-US" altLang="zh-CN" b="1" dirty="0" smtClean="0">
                <a:solidFill>
                  <a:srgbClr val="00FFC6"/>
                </a:solidFill>
              </a:rPr>
              <a:t>All Devices in One</a:t>
            </a:r>
            <a:endParaRPr lang="en-US" altLang="zh-CN" b="1" dirty="0">
              <a:solidFill>
                <a:srgbClr val="00FFC6"/>
              </a:solidFill>
            </a:endParaRPr>
          </a:p>
        </p:txBody>
      </p:sp>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882" y="1559213"/>
            <a:ext cx="371412" cy="360000"/>
          </a:xfrm>
          <a:prstGeom prst="rect">
            <a:avLst/>
          </a:prstGeom>
        </p:spPr>
      </p:pic>
      <p:sp>
        <p:nvSpPr>
          <p:cNvPr id="17" name="íS1ïdê">
            <a:extLst>
              <a:ext uri="{FF2B5EF4-FFF2-40B4-BE49-F238E27FC236}">
                <a16:creationId xmlns:a16="http://schemas.microsoft.com/office/drawing/2014/main" id="{83C97B47-B71F-4063-8033-D4305842D56E}"/>
              </a:ext>
            </a:extLst>
          </p:cNvPr>
          <p:cNvSpPr txBox="1"/>
          <p:nvPr/>
        </p:nvSpPr>
        <p:spPr bwMode="auto">
          <a:xfrm>
            <a:off x="8347919" y="4748486"/>
            <a:ext cx="2135429" cy="2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spcBef>
                <a:spcPct val="0"/>
              </a:spcBef>
              <a:buFontTx/>
              <a:buNone/>
            </a:pPr>
            <a:r>
              <a:rPr lang="en-US" altLang="zh-CN" b="1" dirty="0" smtClean="0">
                <a:solidFill>
                  <a:srgbClr val="00FFC6"/>
                </a:solidFill>
              </a:rPr>
              <a:t>All Controls in One</a:t>
            </a:r>
            <a:endParaRPr lang="en-US" altLang="zh-CN" b="1" dirty="0">
              <a:solidFill>
                <a:srgbClr val="00FFC6"/>
              </a:solidFill>
            </a:endParaRPr>
          </a:p>
        </p:txBody>
      </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3258" y="4735645"/>
            <a:ext cx="364661" cy="346244"/>
          </a:xfrm>
          <a:prstGeom prst="rect">
            <a:avLst/>
          </a:prstGeom>
        </p:spPr>
      </p:pic>
      <p:sp>
        <p:nvSpPr>
          <p:cNvPr id="13" name="îśḷíďè">
            <a:extLst>
              <a:ext uri="{FF2B5EF4-FFF2-40B4-BE49-F238E27FC236}">
                <a16:creationId xmlns:a16="http://schemas.microsoft.com/office/drawing/2014/main" id="{383F228A-E75D-433A-8DE0-D9DA08F8F649}"/>
              </a:ext>
            </a:extLst>
          </p:cNvPr>
          <p:cNvSpPr txBox="1"/>
          <p:nvPr/>
        </p:nvSpPr>
        <p:spPr bwMode="auto">
          <a:xfrm>
            <a:off x="8347919" y="3115300"/>
            <a:ext cx="2135429" cy="27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100000"/>
              </a:lnSpc>
              <a:spcBef>
                <a:spcPct val="0"/>
              </a:spcBef>
              <a:buFontTx/>
              <a:buNone/>
            </a:pPr>
            <a:r>
              <a:rPr lang="en-US" altLang="zh-CN" b="1" dirty="0" smtClean="0">
                <a:solidFill>
                  <a:srgbClr val="00FFC6"/>
                </a:solidFill>
              </a:rPr>
              <a:t>All Connections in One</a:t>
            </a:r>
            <a:endParaRPr lang="en-US" altLang="zh-CN" b="1" dirty="0">
              <a:solidFill>
                <a:srgbClr val="00FFC6"/>
              </a:solidFill>
            </a:endParaRPr>
          </a:p>
        </p:txBody>
      </p:sp>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6050" y="3068611"/>
            <a:ext cx="359077" cy="360000"/>
          </a:xfrm>
          <a:prstGeom prst="rect">
            <a:avLst/>
          </a:prstGeom>
        </p:spPr>
      </p:pic>
      <p:sp>
        <p:nvSpPr>
          <p:cNvPr id="35" name="文本框 34"/>
          <p:cNvSpPr txBox="1"/>
          <p:nvPr/>
        </p:nvSpPr>
        <p:spPr>
          <a:xfrm>
            <a:off x="8347919" y="1899335"/>
            <a:ext cx="2650510" cy="646331"/>
          </a:xfrm>
          <a:prstGeom prst="rect">
            <a:avLst/>
          </a:prstGeom>
          <a:noFill/>
        </p:spPr>
        <p:txBody>
          <a:bodyPr wrap="square" rtlCol="0">
            <a:spAutoFit/>
          </a:bodyPr>
          <a:lstStyle/>
          <a:p>
            <a:r>
              <a:rPr lang="en-US" altLang="zh-CN" sz="1200" dirty="0">
                <a:solidFill>
                  <a:schemeClr val="bg1"/>
                </a:solidFill>
              </a:rPr>
              <a:t>Combines a full-duplex speakerphone, USB hub, wireless charging stand and control pad.</a:t>
            </a:r>
            <a:endParaRPr lang="zh-CN" altLang="en-US" sz="1200" dirty="0">
              <a:solidFill>
                <a:schemeClr val="bg1"/>
              </a:solidFill>
            </a:endParaRPr>
          </a:p>
        </p:txBody>
      </p:sp>
      <p:sp>
        <p:nvSpPr>
          <p:cNvPr id="36" name="文本框 35"/>
          <p:cNvSpPr txBox="1"/>
          <p:nvPr/>
        </p:nvSpPr>
        <p:spPr>
          <a:xfrm>
            <a:off x="8347919" y="3448730"/>
            <a:ext cx="2650510" cy="646331"/>
          </a:xfrm>
          <a:prstGeom prst="rect">
            <a:avLst/>
          </a:prstGeom>
          <a:noFill/>
        </p:spPr>
        <p:txBody>
          <a:bodyPr wrap="square" rtlCol="0">
            <a:spAutoFit/>
          </a:bodyPr>
          <a:lstStyle/>
          <a:p>
            <a:r>
              <a:rPr lang="en-US" altLang="zh-CN" sz="1200" dirty="0">
                <a:solidFill>
                  <a:schemeClr val="bg1"/>
                </a:solidFill>
              </a:rPr>
              <a:t>Built-in Bluetooth and USB connection allow the connectivity of 3 devices simultaneously.</a:t>
            </a:r>
            <a:endParaRPr lang="zh-CN" altLang="en-US" sz="1200" dirty="0">
              <a:solidFill>
                <a:schemeClr val="bg1"/>
              </a:solidFill>
            </a:endParaRPr>
          </a:p>
        </p:txBody>
      </p:sp>
      <p:sp>
        <p:nvSpPr>
          <p:cNvPr id="37" name="文本框 36"/>
          <p:cNvSpPr txBox="1"/>
          <p:nvPr/>
        </p:nvSpPr>
        <p:spPr>
          <a:xfrm>
            <a:off x="8347919" y="5081916"/>
            <a:ext cx="2458497" cy="646331"/>
          </a:xfrm>
          <a:prstGeom prst="rect">
            <a:avLst/>
          </a:prstGeom>
          <a:noFill/>
        </p:spPr>
        <p:txBody>
          <a:bodyPr wrap="square" rtlCol="0">
            <a:spAutoFit/>
          </a:bodyPr>
          <a:lstStyle/>
          <a:p>
            <a:r>
              <a:rPr lang="en-US" altLang="zh-CN" sz="1200" dirty="0">
                <a:solidFill>
                  <a:schemeClr val="bg1"/>
                </a:solidFill>
              </a:rPr>
              <a:t>Realize devices connection, calls control, change settings with one touch.</a:t>
            </a:r>
            <a:endParaRPr lang="zh-CN" altLang="en-US" sz="1200" dirty="0">
              <a:solidFill>
                <a:schemeClr val="bg1"/>
              </a:solidFill>
            </a:endParaRPr>
          </a:p>
        </p:txBody>
      </p:sp>
      <p:sp>
        <p:nvSpPr>
          <p:cNvPr id="42" name="矩形 41"/>
          <p:cNvSpPr/>
          <p:nvPr/>
        </p:nvSpPr>
        <p:spPr>
          <a:xfrm>
            <a:off x="7712627" y="4300646"/>
            <a:ext cx="35128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43" name="矩形 42"/>
          <p:cNvSpPr/>
          <p:nvPr/>
        </p:nvSpPr>
        <p:spPr>
          <a:xfrm>
            <a:off x="7712627" y="2707254"/>
            <a:ext cx="35128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44" name="矩形 43"/>
          <p:cNvSpPr/>
          <p:nvPr/>
        </p:nvSpPr>
        <p:spPr>
          <a:xfrm>
            <a:off x="7712627" y="5876669"/>
            <a:ext cx="35128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2622899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5719083" y="1363166"/>
            <a:ext cx="6472917" cy="2796232"/>
          </a:xfrm>
          <a:prstGeom prst="rect">
            <a:avLst/>
          </a:prstGeom>
          <a:solidFill>
            <a:schemeClr val="bg1">
              <a:lumMod val="95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719082" y="3672286"/>
            <a:ext cx="6472917" cy="487111"/>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42" name="图片 41"/>
          <p:cNvPicPr>
            <a:picLocks noChangeAspect="1"/>
          </p:cNvPicPr>
          <p:nvPr/>
        </p:nvPicPr>
        <p:blipFill rotWithShape="1">
          <a:blip r:embed="rId3"/>
          <a:srcRect b="6451"/>
          <a:stretch/>
        </p:blipFill>
        <p:spPr>
          <a:xfrm>
            <a:off x="0" y="1364408"/>
            <a:ext cx="5719083" cy="2794989"/>
          </a:xfrm>
          <a:prstGeom prst="rect">
            <a:avLst/>
          </a:prstGeom>
          <a:ln>
            <a:noFill/>
          </a:ln>
          <a:effectLst/>
        </p:spPr>
      </p:pic>
      <p:sp>
        <p:nvSpPr>
          <p:cNvPr id="2" name="文本框 41">
            <a:extLst>
              <a:ext uri="{FF2B5EF4-FFF2-40B4-BE49-F238E27FC236}">
                <a16:creationId xmlns:a16="http://schemas.microsoft.com/office/drawing/2014/main" id="{28A813B9-5631-49EE-B6B5-0B2EECE510FD}"/>
              </a:ext>
            </a:extLst>
          </p:cNvPr>
          <p:cNvSpPr txBox="1"/>
          <p:nvPr/>
        </p:nvSpPr>
        <p:spPr>
          <a:xfrm>
            <a:off x="377306" y="298696"/>
            <a:ext cx="11060860" cy="861774"/>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Why </a:t>
            </a:r>
            <a:r>
              <a:rPr lang="en-US" altLang="zh-CN" sz="2800" dirty="0" smtClean="0">
                <a:solidFill>
                  <a:srgbClr val="00FFC6"/>
                </a:solidFill>
                <a:latin typeface="Helvetica" panose="020B0604020202030204" pitchFamily="34" charset="0"/>
                <a:cs typeface="+mn-ea"/>
                <a:sym typeface="+mn-lt"/>
              </a:rPr>
              <a:t>Yealink- Global Leading Communication &amp; Collaboration Solutions Provider</a:t>
            </a:r>
            <a:endParaRPr lang="en-US" altLang="zh-CN" sz="2800" dirty="0">
              <a:solidFill>
                <a:srgbClr val="00FFC6"/>
              </a:solidFill>
              <a:latin typeface="Helvetica" panose="020B0604020202030204" pitchFamily="34" charset="0"/>
              <a:cs typeface="+mn-ea"/>
              <a:sym typeface="+mn-lt"/>
            </a:endParaRPr>
          </a:p>
        </p:txBody>
      </p:sp>
      <p:sp>
        <p:nvSpPr>
          <p:cNvPr id="13" name="矩形 12"/>
          <p:cNvSpPr/>
          <p:nvPr/>
        </p:nvSpPr>
        <p:spPr>
          <a:xfrm>
            <a:off x="312819" y="5474540"/>
            <a:ext cx="1744581" cy="50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FFC6"/>
                </a:solidFill>
                <a:effectLst/>
                <a:uLnTx/>
                <a:uFillTx/>
                <a:latin typeface="+mj-lt"/>
                <a:cs typeface="Arial" panose="020B0604020202020204" pitchFamily="34" charset="0"/>
              </a:rPr>
              <a:t>15,000,000</a:t>
            </a:r>
            <a:endParaRPr kumimoji="0" lang="en-US" sz="2400" b="1" i="0" u="none" strike="noStrike" kern="1200" cap="none" spc="0" normalizeH="0" baseline="0" noProof="0" dirty="0">
              <a:ln>
                <a:noFill/>
              </a:ln>
              <a:solidFill>
                <a:srgbClr val="00FFC6"/>
              </a:solidFill>
              <a:effectLst/>
              <a:uLnTx/>
              <a:uFillTx/>
              <a:latin typeface="+mj-lt"/>
              <a:cs typeface="Arial" panose="020B0604020202020204" pitchFamily="34" charset="0"/>
            </a:endParaRPr>
          </a:p>
        </p:txBody>
      </p:sp>
      <p:sp>
        <p:nvSpPr>
          <p:cNvPr id="16" name="矩形 15"/>
          <p:cNvSpPr/>
          <p:nvPr/>
        </p:nvSpPr>
        <p:spPr>
          <a:xfrm>
            <a:off x="2057400" y="5544113"/>
            <a:ext cx="3661683"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400" b="0" i="0" u="none" strike="noStrike" kern="100" cap="none" spc="0" normalizeH="0" baseline="0" noProof="0" dirty="0" smtClean="0">
                <a:ln>
                  <a:noFill/>
                </a:ln>
                <a:solidFill>
                  <a:schemeClr val="bg1"/>
                </a:solidFill>
                <a:effectLst/>
                <a:uLnTx/>
                <a:uFillTx/>
                <a:latin typeface="+mj-lt"/>
                <a:ea typeface="宋体" charset="-122"/>
                <a:cs typeface="Arial" panose="020B0604020202020204" pitchFamily="34" charset="0"/>
              </a:rPr>
              <a:t>More than 15 million Yealink IP endpoints have been sold globally.</a:t>
            </a:r>
            <a:endParaRPr kumimoji="0" lang="en-US" altLang="zh-CN" sz="1400" b="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endParaRPr>
          </a:p>
        </p:txBody>
      </p:sp>
      <p:sp>
        <p:nvSpPr>
          <p:cNvPr id="18" name="矩形 17"/>
          <p:cNvSpPr/>
          <p:nvPr/>
        </p:nvSpPr>
        <p:spPr>
          <a:xfrm>
            <a:off x="5824924" y="5474540"/>
            <a:ext cx="1744581" cy="50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FFC6"/>
                </a:solidFill>
                <a:effectLst/>
                <a:uLnTx/>
                <a:uFillTx/>
                <a:latin typeface="+mj-lt"/>
                <a:cs typeface="Arial" panose="020B0604020202020204" pitchFamily="34" charset="0"/>
              </a:rPr>
              <a:t>1/500</a:t>
            </a:r>
            <a:endParaRPr kumimoji="0" lang="en-US" sz="2400" b="1" i="0" u="none" strike="noStrike" kern="1200" cap="none" spc="0" normalizeH="0" baseline="0" noProof="0" dirty="0">
              <a:ln>
                <a:noFill/>
              </a:ln>
              <a:solidFill>
                <a:srgbClr val="00FFC6"/>
              </a:solidFill>
              <a:effectLst/>
              <a:uLnTx/>
              <a:uFillTx/>
              <a:latin typeface="+mj-lt"/>
              <a:cs typeface="Arial" panose="020B0604020202020204" pitchFamily="34" charset="0"/>
            </a:endParaRPr>
          </a:p>
        </p:txBody>
      </p:sp>
      <p:sp>
        <p:nvSpPr>
          <p:cNvPr id="21" name="矩形 20"/>
          <p:cNvSpPr/>
          <p:nvPr/>
        </p:nvSpPr>
        <p:spPr>
          <a:xfrm>
            <a:off x="7569505" y="5544113"/>
            <a:ext cx="3688471"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400" b="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rPr>
              <a:t>One in every 500 people on </a:t>
            </a:r>
            <a:r>
              <a:rPr kumimoji="0" lang="en-US" altLang="zh-CN" sz="1400" b="0" i="0" u="none" strike="noStrike" kern="100" cap="none" spc="0" normalizeH="0" baseline="0" noProof="0" dirty="0" smtClean="0">
                <a:ln>
                  <a:noFill/>
                </a:ln>
                <a:solidFill>
                  <a:schemeClr val="bg1"/>
                </a:solidFill>
                <a:effectLst/>
                <a:uLnTx/>
                <a:uFillTx/>
                <a:latin typeface="+mj-lt"/>
                <a:ea typeface="宋体" charset="-122"/>
                <a:cs typeface="Arial" panose="020B0604020202020204" pitchFamily="34" charset="0"/>
              </a:rPr>
              <a:t>earth owns or is using </a:t>
            </a:r>
            <a:r>
              <a:rPr kumimoji="0" lang="en-US" altLang="zh-CN" sz="1400" b="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rPr>
              <a:t>a Yealink </a:t>
            </a:r>
            <a:r>
              <a:rPr kumimoji="0" lang="en-US" altLang="zh-CN" sz="1400" b="0" i="0" u="none" strike="noStrike" kern="100" cap="none" spc="0" normalizeH="0" baseline="0" noProof="0" dirty="0" smtClean="0">
                <a:ln>
                  <a:noFill/>
                </a:ln>
                <a:solidFill>
                  <a:schemeClr val="bg1"/>
                </a:solidFill>
                <a:effectLst/>
                <a:uLnTx/>
                <a:uFillTx/>
                <a:latin typeface="+mj-lt"/>
                <a:ea typeface="宋体" charset="-122"/>
                <a:cs typeface="Arial" panose="020B0604020202020204" pitchFamily="34" charset="0"/>
              </a:rPr>
              <a:t>product.</a:t>
            </a:r>
            <a:endParaRPr kumimoji="0" lang="en-US" altLang="zh-CN" sz="1400" b="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endParaRPr>
          </a:p>
        </p:txBody>
      </p:sp>
      <p:sp>
        <p:nvSpPr>
          <p:cNvPr id="23" name="矩形 22"/>
          <p:cNvSpPr/>
          <p:nvPr/>
        </p:nvSpPr>
        <p:spPr>
          <a:xfrm>
            <a:off x="5824924" y="4501277"/>
            <a:ext cx="1744581" cy="50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FFC6"/>
                </a:solidFill>
                <a:effectLst/>
                <a:uLnTx/>
                <a:uFillTx/>
                <a:latin typeface="+mj-lt"/>
                <a:cs typeface="Arial" panose="020B0604020202020204" pitchFamily="34" charset="0"/>
              </a:rPr>
              <a:t>500,000</a:t>
            </a:r>
            <a:endParaRPr kumimoji="0" lang="en-US" sz="2400" b="1" i="0" u="none" strike="noStrike" kern="1200" cap="none" spc="0" normalizeH="0" baseline="0" noProof="0" dirty="0">
              <a:ln>
                <a:noFill/>
              </a:ln>
              <a:solidFill>
                <a:srgbClr val="00FFC6"/>
              </a:solidFill>
              <a:effectLst/>
              <a:uLnTx/>
              <a:uFillTx/>
              <a:latin typeface="+mj-lt"/>
              <a:cs typeface="Arial" panose="020B0604020202020204" pitchFamily="34" charset="0"/>
            </a:endParaRPr>
          </a:p>
        </p:txBody>
      </p:sp>
      <p:sp>
        <p:nvSpPr>
          <p:cNvPr id="26" name="矩形 25"/>
          <p:cNvSpPr/>
          <p:nvPr/>
        </p:nvSpPr>
        <p:spPr>
          <a:xfrm>
            <a:off x="7569505" y="4570850"/>
            <a:ext cx="41995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400" b="0" i="0" u="none" strike="noStrike" kern="100" cap="none" spc="0" normalizeH="0" baseline="0" noProof="0" dirty="0" smtClean="0">
                <a:ln>
                  <a:noFill/>
                </a:ln>
                <a:solidFill>
                  <a:schemeClr val="bg1"/>
                </a:solidFill>
                <a:effectLst/>
                <a:uLnTx/>
                <a:uFillTx/>
                <a:latin typeface="+mj-lt"/>
                <a:ea typeface="宋体" charset="-122"/>
                <a:cs typeface="Arial" panose="020B0604020202020204" pitchFamily="34" charset="0"/>
              </a:rPr>
              <a:t>Yealink IP Phones serve more than 500,000 companies around the world.</a:t>
            </a:r>
            <a:endParaRPr kumimoji="0" lang="en-US" altLang="zh-CN" sz="1400" b="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endParaRPr>
          </a:p>
        </p:txBody>
      </p:sp>
      <p:sp>
        <p:nvSpPr>
          <p:cNvPr id="28" name="矩形 27"/>
          <p:cNvSpPr/>
          <p:nvPr/>
        </p:nvSpPr>
        <p:spPr>
          <a:xfrm>
            <a:off x="312819" y="4481399"/>
            <a:ext cx="1744581" cy="50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FFC6"/>
                </a:solidFill>
                <a:effectLst/>
                <a:uLnTx/>
                <a:uFillTx/>
                <a:latin typeface="+mj-lt"/>
                <a:cs typeface="Arial" panose="020B0604020202020204" pitchFamily="34" charset="0"/>
              </a:rPr>
              <a:t>Mission</a:t>
            </a:r>
            <a:endParaRPr kumimoji="0" lang="en-US" sz="2400" b="1" i="0" u="none" strike="noStrike" kern="1200" cap="none" spc="0" normalizeH="0" baseline="0" noProof="0" dirty="0">
              <a:ln>
                <a:noFill/>
              </a:ln>
              <a:solidFill>
                <a:srgbClr val="00FFC6"/>
              </a:solidFill>
              <a:effectLst/>
              <a:uLnTx/>
              <a:uFillTx/>
              <a:latin typeface="+mj-lt"/>
              <a:cs typeface="Arial" panose="020B0604020202020204" pitchFamily="34" charset="0"/>
            </a:endParaRPr>
          </a:p>
        </p:txBody>
      </p:sp>
      <p:sp>
        <p:nvSpPr>
          <p:cNvPr id="31" name="矩形 30"/>
          <p:cNvSpPr/>
          <p:nvPr/>
        </p:nvSpPr>
        <p:spPr>
          <a:xfrm>
            <a:off x="2057400" y="4570850"/>
            <a:ext cx="4343217" cy="7386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400" i="0" u="none" strike="noStrike" kern="100" cap="none" spc="0" normalizeH="0" baseline="0" noProof="0" dirty="0" smtClean="0">
                <a:ln>
                  <a:noFill/>
                </a:ln>
                <a:solidFill>
                  <a:schemeClr val="bg1"/>
                </a:solidFill>
                <a:effectLst/>
                <a:uLnTx/>
                <a:uFillTx/>
                <a:latin typeface="+mj-lt"/>
                <a:ea typeface="宋体" charset="-122"/>
                <a:cs typeface="Arial" panose="020B0604020202020204" pitchFamily="34" charset="0"/>
              </a:rPr>
              <a:t>We </a:t>
            </a:r>
            <a:r>
              <a:rPr kumimoji="0" lang="en-US" altLang="zh-CN" sz="1400" i="0" u="none" strike="noStrike" kern="100" cap="none" spc="0" normalizeH="0" baseline="0" noProof="0" dirty="0">
                <a:ln>
                  <a:noFill/>
                </a:ln>
                <a:solidFill>
                  <a:schemeClr val="bg1"/>
                </a:solidFill>
                <a:effectLst/>
                <a:uLnTx/>
                <a:uFillTx/>
                <a:latin typeface="+mj-lt"/>
                <a:ea typeface="宋体" charset="-122"/>
                <a:cs typeface="Arial" panose="020B0604020202020204" pitchFamily="34" charset="0"/>
              </a:rPr>
              <a:t>help our clients make the most of their UC experience and embrace the power of “Easy collaboration, high productivity.”</a:t>
            </a:r>
          </a:p>
        </p:txBody>
      </p:sp>
      <p:sp>
        <p:nvSpPr>
          <p:cNvPr id="33" name="文本框 32"/>
          <p:cNvSpPr txBox="1"/>
          <p:nvPr/>
        </p:nvSpPr>
        <p:spPr>
          <a:xfrm>
            <a:off x="5469996" y="3754689"/>
            <a:ext cx="6934039" cy="523220"/>
          </a:xfrm>
          <a:prstGeom prst="rect">
            <a:avLst/>
          </a:prstGeom>
          <a:noFill/>
        </p:spPr>
        <p:txBody>
          <a:bodyPr wrap="square" rtlCol="0">
            <a:spAutoFit/>
          </a:bodyPr>
          <a:lstStyle/>
          <a:p>
            <a:pPr algn="ctr" fontAlgn="base">
              <a:spcBef>
                <a:spcPct val="0"/>
              </a:spcBef>
              <a:spcAft>
                <a:spcPct val="0"/>
              </a:spcAft>
            </a:pPr>
            <a:r>
              <a:rPr lang="en-US" sz="1400" dirty="0" smtClean="0">
                <a:solidFill>
                  <a:srgbClr val="FFFFFF"/>
                </a:solidFill>
                <a:latin typeface="+mj-lt"/>
                <a:ea typeface="宋体" charset="-122"/>
                <a:cs typeface="Arial" panose="020B0604020202020204" pitchFamily="34" charset="0"/>
              </a:rPr>
              <a:t>Audio </a:t>
            </a:r>
            <a:r>
              <a:rPr lang="en-US" altLang="zh-CN" sz="1400" dirty="0" smtClean="0">
                <a:solidFill>
                  <a:srgbClr val="FFFFFF"/>
                </a:solidFill>
                <a:latin typeface="+mj-lt"/>
                <a:ea typeface="宋体" charset="-122"/>
                <a:cs typeface="Arial" panose="020B0604020202020204" pitchFamily="34" charset="0"/>
              </a:rPr>
              <a:t>and </a:t>
            </a:r>
            <a:r>
              <a:rPr lang="en-US" sz="1400" dirty="0" smtClean="0">
                <a:solidFill>
                  <a:srgbClr val="FFFFFF"/>
                </a:solidFill>
                <a:latin typeface="+mj-lt"/>
                <a:ea typeface="宋体" charset="-122"/>
                <a:cs typeface="Arial" panose="020B0604020202020204" pitchFamily="34" charset="0"/>
              </a:rPr>
              <a:t>Video   |   </a:t>
            </a:r>
            <a:r>
              <a:rPr lang="en-US" altLang="zh-CN" sz="1400" dirty="0" smtClean="0">
                <a:solidFill>
                  <a:srgbClr val="FFFFFF"/>
                </a:solidFill>
                <a:latin typeface="+mj-lt"/>
                <a:ea typeface="宋体" charset="-122"/>
                <a:cs typeface="Arial" panose="020B0604020202020204" pitchFamily="34" charset="0"/>
              </a:rPr>
              <a:t>SMB and Enterprise   |   </a:t>
            </a:r>
            <a:r>
              <a:rPr lang="en-US" altLang="zh-CN" sz="1400" dirty="0">
                <a:solidFill>
                  <a:srgbClr val="FFFFFF"/>
                </a:solidFill>
                <a:latin typeface="+mj-lt"/>
                <a:ea typeface="宋体" charset="-122"/>
                <a:cs typeface="Arial" panose="020B0604020202020204" pitchFamily="34" charset="0"/>
              </a:rPr>
              <a:t>IP Phone and </a:t>
            </a:r>
            <a:r>
              <a:rPr lang="en-US" altLang="zh-CN" sz="1400" dirty="0" smtClean="0">
                <a:solidFill>
                  <a:srgbClr val="FFFFFF"/>
                </a:solidFill>
                <a:latin typeface="+mj-lt"/>
                <a:ea typeface="宋体" charset="-122"/>
                <a:cs typeface="Arial" panose="020B0604020202020204" pitchFamily="34" charset="0"/>
              </a:rPr>
              <a:t>VCS</a:t>
            </a:r>
          </a:p>
          <a:p>
            <a:pPr algn="ctr" fontAlgn="base">
              <a:spcBef>
                <a:spcPct val="0"/>
              </a:spcBef>
              <a:spcAft>
                <a:spcPct val="0"/>
              </a:spcAft>
            </a:pPr>
            <a:endParaRPr lang="en-US" sz="1400" dirty="0">
              <a:solidFill>
                <a:srgbClr val="FFFFFF"/>
              </a:solidFill>
              <a:latin typeface="+mj-lt"/>
              <a:ea typeface="宋体" charset="-122"/>
              <a:cs typeface="Arial" panose="020B0604020202020204" pitchFamily="34" charset="0"/>
            </a:endParaRPr>
          </a:p>
        </p:txBody>
      </p:sp>
      <p:sp>
        <p:nvSpPr>
          <p:cNvPr id="46" name="ïṩ1îḑè">
            <a:extLst>
              <a:ext uri="{FF2B5EF4-FFF2-40B4-BE49-F238E27FC236}">
                <a16:creationId xmlns:a16="http://schemas.microsoft.com/office/drawing/2014/main" id="{52A84DF0-34BB-411D-8555-745551C7AAF6}"/>
              </a:ext>
            </a:extLst>
          </p:cNvPr>
          <p:cNvSpPr txBox="1"/>
          <p:nvPr/>
        </p:nvSpPr>
        <p:spPr>
          <a:xfrm>
            <a:off x="6291783" y="1788091"/>
            <a:ext cx="3734329" cy="774234"/>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fontScale="92500" lnSpcReduction="10000"/>
          </a:bodyPr>
          <a:lstStyle/>
          <a:p>
            <a:r>
              <a:rPr lang="en-US" altLang="zh-CN" sz="3600" b="1" dirty="0" smtClean="0">
                <a:solidFill>
                  <a:srgbClr val="00FFC6"/>
                </a:solidFill>
                <a:latin typeface="+mj-lt"/>
              </a:rPr>
              <a:t>No.1</a:t>
            </a:r>
            <a:r>
              <a:rPr lang="en-US" altLang="zh-CN" sz="2600" b="1" dirty="0" smtClean="0">
                <a:latin typeface="+mj-lt"/>
              </a:rPr>
              <a:t> </a:t>
            </a:r>
            <a:r>
              <a:rPr lang="en-US" altLang="zh-CN" sz="2000" b="1" dirty="0" smtClean="0">
                <a:solidFill>
                  <a:schemeClr val="bg1"/>
                </a:solidFill>
                <a:latin typeface="+mj-lt"/>
              </a:rPr>
              <a:t>Market Share </a:t>
            </a:r>
          </a:p>
          <a:p>
            <a:r>
              <a:rPr lang="en-US" altLang="zh-CN" sz="1700" b="1" dirty="0" smtClean="0">
                <a:solidFill>
                  <a:schemeClr val="bg1"/>
                </a:solidFill>
                <a:latin typeface="+mj-lt"/>
              </a:rPr>
              <a:t>by </a:t>
            </a:r>
            <a:r>
              <a:rPr lang="en-US" altLang="zh-CN" sz="1700" b="1" dirty="0">
                <a:solidFill>
                  <a:schemeClr val="bg1"/>
                </a:solidFill>
                <a:latin typeface="+mj-lt"/>
              </a:rPr>
              <a:t>SIP Desktop Phone Unit Shipment </a:t>
            </a:r>
            <a:endParaRPr lang="en-US" altLang="zh-CN" sz="1700" b="1" dirty="0" smtClean="0">
              <a:solidFill>
                <a:schemeClr val="bg1"/>
              </a:solidFill>
              <a:latin typeface="+mj-lt"/>
            </a:endParaRPr>
          </a:p>
        </p:txBody>
      </p:sp>
      <p:sp>
        <p:nvSpPr>
          <p:cNvPr id="47" name="iṧḻiḓê">
            <a:extLst>
              <a:ext uri="{FF2B5EF4-FFF2-40B4-BE49-F238E27FC236}">
                <a16:creationId xmlns:a16="http://schemas.microsoft.com/office/drawing/2014/main" id="{4A9B28E3-1D16-4B47-AF4D-7F1161C3198C}"/>
              </a:ext>
            </a:extLst>
          </p:cNvPr>
          <p:cNvSpPr txBox="1"/>
          <p:nvPr/>
        </p:nvSpPr>
        <p:spPr>
          <a:xfrm>
            <a:off x="6291783" y="2648210"/>
            <a:ext cx="5424795" cy="774000"/>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smtClean="0">
                <a:solidFill>
                  <a:srgbClr val="00FFC6"/>
                </a:solidFill>
                <a:latin typeface="+mj-lt"/>
              </a:rPr>
              <a:t>38.4% </a:t>
            </a:r>
            <a:r>
              <a:rPr lang="en-US" altLang="zh-CN" sz="2000" b="1" dirty="0" smtClean="0">
                <a:solidFill>
                  <a:schemeClr val="bg1"/>
                </a:solidFill>
                <a:latin typeface="+mj-lt"/>
              </a:rPr>
              <a:t>Compound Growth Rate</a:t>
            </a:r>
            <a:endParaRPr lang="zh-CN" altLang="en-US" sz="2000" b="1" dirty="0">
              <a:solidFill>
                <a:schemeClr val="bg1"/>
              </a:solidFill>
              <a:latin typeface="+mj-lt"/>
            </a:endParaRPr>
          </a:p>
        </p:txBody>
      </p:sp>
    </p:spTree>
    <p:extLst>
      <p:ext uri="{BB962C8B-B14F-4D97-AF65-F5344CB8AC3E}">
        <p14:creationId xmlns:p14="http://schemas.microsoft.com/office/powerpoint/2010/main" val="42102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2069" t="15241" r="7958" b="7551"/>
          <a:stretch/>
        </p:blipFill>
        <p:spPr>
          <a:xfrm>
            <a:off x="6353175" y="0"/>
            <a:ext cx="5838825" cy="3382135"/>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2069" t="13393" r="7958" b="8404"/>
          <a:stretch/>
        </p:blipFill>
        <p:spPr>
          <a:xfrm>
            <a:off x="6353175" y="3432186"/>
            <a:ext cx="5838825" cy="3425815"/>
          </a:xfrm>
          <a:prstGeom prst="rect">
            <a:avLst/>
          </a:prstGeom>
        </p:spPr>
      </p:pic>
      <p:sp>
        <p:nvSpPr>
          <p:cNvPr id="6" name="Rectangle 5">
            <a:extLst>
              <a:ext uri="{FF2B5EF4-FFF2-40B4-BE49-F238E27FC236}">
                <a16:creationId xmlns:a16="http://schemas.microsoft.com/office/drawing/2014/main" id="{83DA24EB-2360-42C2-B237-CDF8F5C0428D}"/>
              </a:ext>
            </a:extLst>
          </p:cNvPr>
          <p:cNvSpPr/>
          <p:nvPr/>
        </p:nvSpPr>
        <p:spPr>
          <a:xfrm>
            <a:off x="949869" y="2716964"/>
            <a:ext cx="3599062" cy="2315634"/>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zh-CN" sz="1400" dirty="0" smtClean="0">
                <a:solidFill>
                  <a:schemeClr val="bg1"/>
                </a:solidFill>
                <a:latin typeface="Helvetica" panose="020B0604020202030204" pitchFamily="34" charset="0"/>
                <a:cs typeface="+mn-ea"/>
                <a:sym typeface="+mn-lt"/>
              </a:rPr>
              <a:t>Wireless Mobile Phone Charging Stand</a:t>
            </a:r>
          </a:p>
          <a:p>
            <a:pPr marL="285750" indent="-285750">
              <a:lnSpc>
                <a:spcPct val="150000"/>
              </a:lnSpc>
              <a:buFont typeface="Arial" panose="020B0604020202020204" pitchFamily="34" charset="0"/>
              <a:buChar char="•"/>
            </a:pPr>
            <a:r>
              <a:rPr lang="en-US" altLang="zh-CN" sz="1400" dirty="0" smtClean="0">
                <a:solidFill>
                  <a:schemeClr val="bg1"/>
                </a:solidFill>
                <a:latin typeface="Helvetica" panose="020B0604020202030204" pitchFamily="34" charset="0"/>
                <a:cs typeface="+mn-ea"/>
                <a:sym typeface="+mn-lt"/>
              </a:rPr>
              <a:t>4-inch Touch </a:t>
            </a:r>
            <a:r>
              <a:rPr lang="en-US" altLang="zh-CN" sz="1400" dirty="0">
                <a:solidFill>
                  <a:schemeClr val="bg1"/>
                </a:solidFill>
                <a:latin typeface="Helvetica" panose="020B0604020202030204" pitchFamily="34" charset="0"/>
                <a:cs typeface="+mn-ea"/>
                <a:sym typeface="+mn-lt"/>
              </a:rPr>
              <a:t>C</a:t>
            </a:r>
            <a:r>
              <a:rPr lang="en-US" altLang="zh-CN" sz="1400" dirty="0" smtClean="0">
                <a:solidFill>
                  <a:schemeClr val="bg1"/>
                </a:solidFill>
                <a:latin typeface="Helvetica" panose="020B0604020202030204" pitchFamily="34" charset="0"/>
                <a:cs typeface="+mn-ea"/>
                <a:sym typeface="+mn-lt"/>
              </a:rPr>
              <a:t>onsole</a:t>
            </a:r>
            <a:endParaRPr lang="en-US" sz="1400" dirty="0">
              <a:solidFill>
                <a:schemeClr val="bg1"/>
              </a:solidFill>
              <a:latin typeface="Helvetica" panose="020B0604020202030204" pitchFamily="34" charset="0"/>
              <a:cs typeface="+mn-ea"/>
              <a:sym typeface="+mn-lt"/>
            </a:endParaRPr>
          </a:p>
          <a:p>
            <a:pPr marL="285750" indent="-285750">
              <a:lnSpc>
                <a:spcPct val="150000"/>
              </a:lnSpc>
              <a:buFont typeface="Arial" panose="020B0604020202020204" pitchFamily="34" charset="0"/>
              <a:buChar char="•"/>
            </a:pPr>
            <a:r>
              <a:rPr lang="en-US" sz="1400" dirty="0" smtClean="0">
                <a:solidFill>
                  <a:schemeClr val="bg1"/>
                </a:solidFill>
                <a:latin typeface="Helvetica" panose="020B0604020202030204" pitchFamily="34" charset="0"/>
                <a:cs typeface="+mn-ea"/>
                <a:sym typeface="+mn-lt"/>
              </a:rPr>
              <a:t>Full-duplex Speakerphone with AEC</a:t>
            </a:r>
            <a:endParaRPr lang="en-US" sz="1400" dirty="0">
              <a:solidFill>
                <a:schemeClr val="bg1"/>
              </a:solidFill>
              <a:latin typeface="Helvetica" panose="020B0604020202030204" pitchFamily="34" charset="0"/>
              <a:cs typeface="+mn-ea"/>
              <a:sym typeface="+mn-lt"/>
            </a:endParaRPr>
          </a:p>
          <a:p>
            <a:pPr marL="285750" indent="-285750">
              <a:lnSpc>
                <a:spcPct val="150000"/>
              </a:lnSpc>
              <a:buFont typeface="Arial" panose="020B0604020202020204" pitchFamily="34" charset="0"/>
              <a:buChar char="•"/>
            </a:pPr>
            <a:r>
              <a:rPr lang="en-US" altLang="zh-CN" sz="1400" dirty="0" smtClean="0">
                <a:solidFill>
                  <a:schemeClr val="bg1"/>
                </a:solidFill>
                <a:latin typeface="Helvetica" panose="020B0604020202030204" pitchFamily="34" charset="0"/>
                <a:cs typeface="+mn-ea"/>
                <a:sym typeface="+mn-lt"/>
              </a:rPr>
              <a:t>Noise-canceling Technology</a:t>
            </a:r>
            <a:endParaRPr lang="en-US" altLang="zh-CN" sz="1400" dirty="0">
              <a:solidFill>
                <a:schemeClr val="bg1"/>
              </a:solidFill>
              <a:latin typeface="Helvetica" panose="020B0604020202030204" pitchFamily="34" charset="0"/>
              <a:cs typeface="+mn-ea"/>
              <a:sym typeface="+mn-lt"/>
            </a:endParaRPr>
          </a:p>
          <a:p>
            <a:pPr marL="285750" indent="-285750">
              <a:lnSpc>
                <a:spcPct val="150000"/>
              </a:lnSpc>
              <a:buFont typeface="Arial" panose="020B0604020202020204" pitchFamily="34" charset="0"/>
              <a:buChar char="•"/>
            </a:pPr>
            <a:r>
              <a:rPr lang="en-US" sz="1400" dirty="0" smtClean="0">
                <a:solidFill>
                  <a:schemeClr val="bg1"/>
                </a:solidFill>
                <a:latin typeface="Helvetica" panose="020B0604020202030204" pitchFamily="34" charset="0"/>
                <a:cs typeface="+mn-ea"/>
                <a:sym typeface="+mn-lt"/>
              </a:rPr>
              <a:t>USB + Bluetooth </a:t>
            </a:r>
            <a:r>
              <a:rPr lang="en-US" sz="1400" dirty="0">
                <a:solidFill>
                  <a:schemeClr val="bg1"/>
                </a:solidFill>
                <a:latin typeface="Helvetica" panose="020B0604020202030204" pitchFamily="34" charset="0"/>
                <a:cs typeface="+mn-ea"/>
                <a:sym typeface="+mn-lt"/>
              </a:rPr>
              <a:t>Connection</a:t>
            </a:r>
          </a:p>
          <a:p>
            <a:pPr marL="285750" indent="-285750">
              <a:lnSpc>
                <a:spcPct val="150000"/>
              </a:lnSpc>
              <a:buFont typeface="Arial" panose="020B0604020202020204" pitchFamily="34" charset="0"/>
              <a:buChar char="•"/>
            </a:pPr>
            <a:r>
              <a:rPr lang="en-US" altLang="zh-CN" sz="1400" dirty="0" smtClean="0">
                <a:solidFill>
                  <a:schemeClr val="bg1"/>
                </a:solidFill>
                <a:latin typeface="Helvetica" panose="020B0604020202030204" pitchFamily="34" charset="0"/>
                <a:cs typeface="+mn-ea"/>
                <a:sym typeface="+mn-lt"/>
              </a:rPr>
              <a:t>2 Ports </a:t>
            </a:r>
            <a:r>
              <a:rPr lang="en-US" altLang="zh-CN" sz="1400" dirty="0">
                <a:solidFill>
                  <a:schemeClr val="bg1"/>
                </a:solidFill>
                <a:latin typeface="Helvetica" panose="020B0604020202030204" pitchFamily="34" charset="0"/>
                <a:cs typeface="+mn-ea"/>
                <a:sym typeface="+mn-lt"/>
              </a:rPr>
              <a:t>USB </a:t>
            </a:r>
            <a:r>
              <a:rPr lang="en-US" altLang="zh-CN" sz="1400" dirty="0" smtClean="0">
                <a:solidFill>
                  <a:schemeClr val="bg1"/>
                </a:solidFill>
                <a:latin typeface="Helvetica" panose="020B0604020202030204" pitchFamily="34" charset="0"/>
                <a:cs typeface="+mn-ea"/>
                <a:sym typeface="+mn-lt"/>
              </a:rPr>
              <a:t>Hub</a:t>
            </a:r>
          </a:p>
          <a:p>
            <a:pPr marL="285750" indent="-285750">
              <a:lnSpc>
                <a:spcPct val="150000"/>
              </a:lnSpc>
              <a:buFont typeface="Arial" panose="020B0604020202020204" pitchFamily="34" charset="0"/>
              <a:buChar char="•"/>
            </a:pPr>
            <a:r>
              <a:rPr lang="en-US" sz="1400" dirty="0" smtClean="0">
                <a:solidFill>
                  <a:schemeClr val="bg1"/>
                </a:solidFill>
                <a:latin typeface="Helvetica" panose="020B0604020202030204" pitchFamily="34" charset="0"/>
                <a:cs typeface="+mn-ea"/>
                <a:sym typeface="+mn-lt"/>
              </a:rPr>
              <a:t>Busylight Peripheral</a:t>
            </a:r>
            <a:endParaRPr lang="en-US" sz="1400" dirty="0">
              <a:solidFill>
                <a:schemeClr val="bg1"/>
              </a:solidFill>
              <a:latin typeface="Helvetica" panose="020B0604020202030204" pitchFamily="34" charset="0"/>
              <a:cs typeface="+mn-ea"/>
              <a:sym typeface="+mn-lt"/>
            </a:endParaRPr>
          </a:p>
        </p:txBody>
      </p:sp>
      <p:sp>
        <p:nvSpPr>
          <p:cNvPr id="17" name="Rectangle 16">
            <a:extLst>
              <a:ext uri="{FF2B5EF4-FFF2-40B4-BE49-F238E27FC236}">
                <a16:creationId xmlns:a16="http://schemas.microsoft.com/office/drawing/2014/main" id="{F8AF2558-8466-4061-B90F-3BB5EE4EE9EB}"/>
              </a:ext>
            </a:extLst>
          </p:cNvPr>
          <p:cNvSpPr/>
          <p:nvPr/>
        </p:nvSpPr>
        <p:spPr>
          <a:xfrm>
            <a:off x="949869" y="950037"/>
            <a:ext cx="6576506" cy="1815882"/>
          </a:xfrm>
          <a:prstGeom prst="rect">
            <a:avLst/>
          </a:prstGeom>
        </p:spPr>
        <p:txBody>
          <a:bodyPr wrap="square">
            <a:spAutoFit/>
          </a:bodyPr>
          <a:lstStyle/>
          <a:p>
            <a:r>
              <a:rPr lang="en-US" altLang="zh-CN" sz="2800" dirty="0" smtClean="0">
                <a:solidFill>
                  <a:schemeClr val="bg1"/>
                </a:solidFill>
                <a:cs typeface="+mn-ea"/>
                <a:sym typeface="+mn-lt"/>
              </a:rPr>
              <a:t>All-in-One </a:t>
            </a:r>
          </a:p>
          <a:p>
            <a:r>
              <a:rPr lang="en-US" altLang="zh-CN" sz="2800" dirty="0" smtClean="0">
                <a:solidFill>
                  <a:schemeClr val="bg1"/>
                </a:solidFill>
                <a:cs typeface="+mn-ea"/>
                <a:sym typeface="+mn-lt"/>
              </a:rPr>
              <a:t>Keep your workspace</a:t>
            </a:r>
          </a:p>
          <a:p>
            <a:r>
              <a:rPr lang="en-US" altLang="zh-CN" sz="2800" dirty="0" smtClean="0">
                <a:solidFill>
                  <a:srgbClr val="00FFC6"/>
                </a:solidFill>
                <a:cs typeface="+mn-ea"/>
                <a:sym typeface="+mn-lt"/>
              </a:rPr>
              <a:t>tidy and clean</a:t>
            </a:r>
          </a:p>
          <a:p>
            <a:endParaRPr lang="en-US" altLang="zh-CN" sz="2800" dirty="0">
              <a:solidFill>
                <a:schemeClr val="bg1"/>
              </a:solidFill>
              <a:cs typeface="+mn-ea"/>
              <a:sym typeface="+mn-lt"/>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4417" y="1062261"/>
            <a:ext cx="2638763" cy="27796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8930" y="2976507"/>
            <a:ext cx="811255" cy="811255"/>
          </a:xfrm>
          <a:prstGeom prst="rect">
            <a:avLst/>
          </a:prstGeom>
        </p:spPr>
      </p:pic>
    </p:spTree>
    <p:extLst>
      <p:ext uri="{BB962C8B-B14F-4D97-AF65-F5344CB8AC3E}">
        <p14:creationId xmlns:p14="http://schemas.microsoft.com/office/powerpoint/2010/main" val="23035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40665" y="1367710"/>
            <a:ext cx="7635793" cy="2217692"/>
          </a:xfrm>
        </p:spPr>
        <p:txBody>
          <a:bodyPr>
            <a:normAutofit/>
          </a:bodyPr>
          <a:lstStyle/>
          <a:p>
            <a:r>
              <a:rPr lang="en-US" altLang="zh-CN" sz="1400" dirty="0" smtClean="0">
                <a:solidFill>
                  <a:schemeClr val="bg1"/>
                </a:solidFill>
                <a:latin typeface="Helvetica" panose="020B0604020202030204" pitchFamily="34" charset="0"/>
              </a:rPr>
              <a:t>Connect up to </a:t>
            </a:r>
            <a:r>
              <a:rPr lang="en-US" altLang="zh-CN" sz="1400" dirty="0">
                <a:solidFill>
                  <a:schemeClr val="bg1"/>
                </a:solidFill>
                <a:latin typeface="Helvetica" panose="020B0604020202030204" pitchFamily="34" charset="0"/>
              </a:rPr>
              <a:t>3 devices </a:t>
            </a:r>
            <a:r>
              <a:rPr lang="en-US" altLang="zh-CN" sz="1400" dirty="0" smtClean="0">
                <a:solidFill>
                  <a:schemeClr val="bg1"/>
                </a:solidFill>
                <a:latin typeface="Helvetica" panose="020B0604020202030204" pitchFamily="34" charset="0"/>
              </a:rPr>
              <a:t>simultaneously via USB or Bluetooth </a:t>
            </a:r>
          </a:p>
          <a:p>
            <a:r>
              <a:rPr lang="en-US" altLang="zh-CN" sz="1400" dirty="0" smtClean="0">
                <a:solidFill>
                  <a:schemeClr val="bg1"/>
                </a:solidFill>
                <a:latin typeface="Helvetica" panose="020B0604020202030204" pitchFamily="34" charset="0"/>
              </a:rPr>
              <a:t>One touch to activate Teams app, make/receive calls through different devices or platforms</a:t>
            </a:r>
          </a:p>
          <a:p>
            <a:r>
              <a:rPr lang="en-US" altLang="zh-CN" sz="1400" dirty="0" smtClean="0">
                <a:solidFill>
                  <a:schemeClr val="bg1"/>
                </a:solidFill>
                <a:latin typeface="Helvetica" panose="020B0604020202030204" pitchFamily="34" charset="0"/>
              </a:rPr>
              <a:t>Call control – dial a call, join a meeting, call merge, mute, hold, etc.</a:t>
            </a:r>
          </a:p>
          <a:p>
            <a:r>
              <a:rPr lang="en-US" altLang="zh-CN" sz="1400" dirty="0" smtClean="0">
                <a:solidFill>
                  <a:schemeClr val="bg1"/>
                </a:solidFill>
                <a:latin typeface="Helvetica" panose="020B0604020202030204" pitchFamily="34" charset="0"/>
              </a:rPr>
              <a:t>Customize personal settings</a:t>
            </a:r>
          </a:p>
          <a:p>
            <a:r>
              <a:rPr lang="en-US" altLang="zh-CN" sz="1400" dirty="0" smtClean="0">
                <a:solidFill>
                  <a:schemeClr val="bg1"/>
                </a:solidFill>
                <a:latin typeface="Helvetica" panose="020B0604020202030204" pitchFamily="34" charset="0"/>
              </a:rPr>
              <a:t>Choose your preferred way to have a call through </a:t>
            </a:r>
            <a:r>
              <a:rPr lang="en-US" altLang="zh-CN" sz="1400" dirty="0">
                <a:solidFill>
                  <a:schemeClr val="bg1"/>
                </a:solidFill>
                <a:latin typeface="Helvetica" panose="020B0604020202030204" pitchFamily="34" charset="0"/>
              </a:rPr>
              <a:t>h</a:t>
            </a:r>
            <a:r>
              <a:rPr lang="en-US" altLang="zh-CN" sz="1400" dirty="0" smtClean="0">
                <a:solidFill>
                  <a:schemeClr val="bg1"/>
                </a:solidFill>
                <a:latin typeface="Helvetica" panose="020B0604020202030204" pitchFamily="34" charset="0"/>
              </a:rPr>
              <a:t>eadset or speakerphone.</a:t>
            </a:r>
          </a:p>
          <a:p>
            <a:r>
              <a:rPr lang="en-US" altLang="zh-CN" sz="1400" dirty="0" smtClean="0">
                <a:solidFill>
                  <a:schemeClr val="bg1"/>
                </a:solidFill>
                <a:latin typeface="Helvetica" panose="020B0604020202030204" pitchFamily="34" charset="0"/>
              </a:rPr>
              <a:t>…</a:t>
            </a:r>
            <a:endParaRPr lang="en-US" altLang="zh-CN" sz="1400" dirty="0">
              <a:solidFill>
                <a:schemeClr val="bg1"/>
              </a:solidFill>
              <a:latin typeface="Helvetica" panose="020B0604020202030204" pitchFamily="34" charset="0"/>
            </a:endParaRPr>
          </a:p>
        </p:txBody>
      </p:sp>
      <p:sp>
        <p:nvSpPr>
          <p:cNvPr id="10"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r>
              <a:rPr lang="en-US" altLang="zh-CN" sz="2800" dirty="0" smtClean="0">
                <a:solidFill>
                  <a:srgbClr val="00FFC6"/>
                </a:solidFill>
                <a:cs typeface="+mn-ea"/>
                <a:sym typeface="+mn-lt"/>
              </a:rPr>
              <a:t>Control all Meetings and Calls through One Touch</a:t>
            </a:r>
            <a:endParaRPr lang="en-US" altLang="zh-CN" sz="2800" dirty="0">
              <a:solidFill>
                <a:srgbClr val="00FFC6"/>
              </a:solidFill>
              <a:cs typeface="+mn-ea"/>
              <a:sym typeface="+mn-lt"/>
            </a:endParaRPr>
          </a:p>
        </p:txBody>
      </p:sp>
      <p:sp>
        <p:nvSpPr>
          <p:cNvPr id="9" name="矩形 8"/>
          <p:cNvSpPr/>
          <p:nvPr/>
        </p:nvSpPr>
        <p:spPr>
          <a:xfrm>
            <a:off x="0" y="3625101"/>
            <a:ext cx="12195672"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5438" y="3627442"/>
            <a:ext cx="4064616" cy="3230557"/>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719" y="3625896"/>
            <a:ext cx="4066562" cy="3232104"/>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2" y="3625101"/>
            <a:ext cx="4072287" cy="3236111"/>
          </a:xfrm>
          <a:prstGeom prst="rect">
            <a:avLst/>
          </a:prstGeom>
        </p:spPr>
      </p:pic>
    </p:spTree>
    <p:extLst>
      <p:ext uri="{BB962C8B-B14F-4D97-AF65-F5344CB8AC3E}">
        <p14:creationId xmlns:p14="http://schemas.microsoft.com/office/powerpoint/2010/main" val="2277560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505619096"/>
              </p:ext>
            </p:extLst>
          </p:nvPr>
        </p:nvGraphicFramePr>
        <p:xfrm>
          <a:off x="377305" y="953315"/>
          <a:ext cx="11355200" cy="5540089"/>
        </p:xfrm>
        <a:graphic>
          <a:graphicData uri="http://schemas.openxmlformats.org/drawingml/2006/table">
            <a:tbl>
              <a:tblPr>
                <a:tableStyleId>{93296810-A885-4BE3-A3E7-6D5BEEA58F35}</a:tableStyleId>
              </a:tblPr>
              <a:tblGrid>
                <a:gridCol w="1233386">
                  <a:extLst>
                    <a:ext uri="{9D8B030D-6E8A-4147-A177-3AD203B41FA5}">
                      <a16:colId xmlns:a16="http://schemas.microsoft.com/office/drawing/2014/main" val="1169485615"/>
                    </a:ext>
                  </a:extLst>
                </a:gridCol>
                <a:gridCol w="1414601">
                  <a:extLst>
                    <a:ext uri="{9D8B030D-6E8A-4147-A177-3AD203B41FA5}">
                      <a16:colId xmlns:a16="http://schemas.microsoft.com/office/drawing/2014/main" val="1396431991"/>
                    </a:ext>
                  </a:extLst>
                </a:gridCol>
                <a:gridCol w="2461108">
                  <a:extLst>
                    <a:ext uri="{9D8B030D-6E8A-4147-A177-3AD203B41FA5}">
                      <a16:colId xmlns:a16="http://schemas.microsoft.com/office/drawing/2014/main" val="2697265333"/>
                    </a:ext>
                  </a:extLst>
                </a:gridCol>
                <a:gridCol w="1577975">
                  <a:extLst>
                    <a:ext uri="{9D8B030D-6E8A-4147-A177-3AD203B41FA5}">
                      <a16:colId xmlns:a16="http://schemas.microsoft.com/office/drawing/2014/main" val="1552264468"/>
                    </a:ext>
                  </a:extLst>
                </a:gridCol>
                <a:gridCol w="1577975">
                  <a:extLst>
                    <a:ext uri="{9D8B030D-6E8A-4147-A177-3AD203B41FA5}">
                      <a16:colId xmlns:a16="http://schemas.microsoft.com/office/drawing/2014/main" val="1437169"/>
                    </a:ext>
                  </a:extLst>
                </a:gridCol>
                <a:gridCol w="1512180">
                  <a:extLst>
                    <a:ext uri="{9D8B030D-6E8A-4147-A177-3AD203B41FA5}">
                      <a16:colId xmlns:a16="http://schemas.microsoft.com/office/drawing/2014/main" val="3688668348"/>
                    </a:ext>
                  </a:extLst>
                </a:gridCol>
                <a:gridCol w="1577975">
                  <a:extLst>
                    <a:ext uri="{9D8B030D-6E8A-4147-A177-3AD203B41FA5}">
                      <a16:colId xmlns:a16="http://schemas.microsoft.com/office/drawing/2014/main" val="3465990931"/>
                    </a:ext>
                  </a:extLst>
                </a:gridCol>
              </a:tblGrid>
              <a:tr h="359891">
                <a:tc gridSpan="3">
                  <a:txBody>
                    <a:bodyPr/>
                    <a:lstStyle/>
                    <a:p>
                      <a:pPr algn="ctr" fontAlgn="b">
                        <a:lnSpc>
                          <a:spcPct val="100000"/>
                        </a:lnSpc>
                      </a:pPr>
                      <a:r>
                        <a:rPr lang="zh-CN" altLang="en-US" sz="1400" u="none" strike="noStrike" dirty="0">
                          <a:solidFill>
                            <a:schemeClr val="bg1"/>
                          </a:solidFill>
                          <a:effectLst/>
                        </a:rPr>
                        <a:t>　</a:t>
                      </a:r>
                      <a:endParaRPr lang="zh-CN" altLang="en-US" sz="1400" b="0" i="0" u="none" strike="noStrike" dirty="0">
                        <a:solidFill>
                          <a:schemeClr val="bg1"/>
                        </a:solidFill>
                        <a:effectLst/>
                        <a:latin typeface="+mn-lt"/>
                        <a:ea typeface="等线" panose="02010600030101010101" pitchFamily="2" charset="-122"/>
                      </a:endParaRPr>
                    </a:p>
                  </a:txBody>
                  <a:tcPr marL="6790" marR="6790" marT="6790" marB="0" anchor="b">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hMerge="1">
                  <a:txBody>
                    <a:bodyPr/>
                    <a:lstStyle/>
                    <a:p>
                      <a:endParaRPr lang="zh-CN" altLang="en-US"/>
                    </a:p>
                  </a:txBody>
                  <a:tcPr/>
                </a:tc>
                <a:tc hMerge="1">
                  <a:txBody>
                    <a:bodyPr/>
                    <a:lstStyle/>
                    <a:p>
                      <a:endParaRPr lang="zh-CN" altLang="en-US"/>
                    </a:p>
                  </a:txBody>
                  <a:tcPr/>
                </a:tc>
                <a:tc>
                  <a:txBody>
                    <a:bodyPr/>
                    <a:lstStyle/>
                    <a:p>
                      <a:pPr algn="ctr" rtl="0" fontAlgn="ctr">
                        <a:lnSpc>
                          <a:spcPct val="100000"/>
                        </a:lnSpc>
                      </a:pPr>
                      <a:r>
                        <a:rPr lang="en-US" sz="1400" u="none" strike="noStrike" dirty="0">
                          <a:solidFill>
                            <a:schemeClr val="bg1"/>
                          </a:solidFill>
                          <a:effectLst/>
                        </a:rPr>
                        <a:t> WH62 Mono/Dual</a:t>
                      </a:r>
                      <a:endParaRPr lang="en-US" sz="1400" b="1"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lnSpc>
                          <a:spcPct val="100000"/>
                        </a:lnSpc>
                      </a:pPr>
                      <a:r>
                        <a:rPr lang="en-US" sz="1400" u="none" strike="noStrike" dirty="0">
                          <a:solidFill>
                            <a:schemeClr val="bg1"/>
                          </a:solidFill>
                          <a:effectLst/>
                        </a:rPr>
                        <a:t> WH63</a:t>
                      </a:r>
                      <a:endParaRPr lang="en-US" sz="1400" b="1"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lnSpc>
                          <a:spcPct val="100000"/>
                        </a:lnSpc>
                      </a:pPr>
                      <a:r>
                        <a:rPr lang="en-US" sz="1400" u="none" strike="noStrike" dirty="0">
                          <a:solidFill>
                            <a:schemeClr val="bg1"/>
                          </a:solidFill>
                          <a:effectLst/>
                        </a:rPr>
                        <a:t> WH66 Mono/Dual</a:t>
                      </a:r>
                      <a:endParaRPr lang="en-US" sz="1400" b="1"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lnSpc>
                          <a:spcPct val="100000"/>
                        </a:lnSpc>
                      </a:pPr>
                      <a:r>
                        <a:rPr lang="en-US" sz="1400" u="none" strike="noStrike" dirty="0">
                          <a:solidFill>
                            <a:schemeClr val="bg1"/>
                          </a:solidFill>
                          <a:effectLst/>
                        </a:rPr>
                        <a:t> WH67</a:t>
                      </a:r>
                      <a:endParaRPr lang="en-US" sz="1400" b="1"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extLst>
                  <a:ext uri="{0D108BD9-81ED-4DB2-BD59-A6C34878D82A}">
                    <a16:rowId xmlns:a16="http://schemas.microsoft.com/office/drawing/2014/main" val="3546156587"/>
                  </a:ext>
                </a:extLst>
              </a:tr>
              <a:tr h="272642">
                <a:tc rowSpan="11">
                  <a:txBody>
                    <a:bodyPr/>
                    <a:lstStyle/>
                    <a:p>
                      <a:pPr algn="ctr" fontAlgn="ctr">
                        <a:lnSpc>
                          <a:spcPct val="100000"/>
                        </a:lnSpc>
                      </a:pPr>
                      <a:r>
                        <a:rPr lang="en-US" sz="1200" u="none" strike="noStrike" dirty="0">
                          <a:solidFill>
                            <a:schemeClr val="bg1"/>
                          </a:solidFill>
                          <a:effectLst/>
                        </a:rPr>
                        <a:t>Headset</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gridSpan="2">
                  <a:txBody>
                    <a:bodyPr/>
                    <a:lstStyle/>
                    <a:p>
                      <a:pPr algn="ctr" rtl="0" fontAlgn="ctr">
                        <a:lnSpc>
                          <a:spcPct val="100000"/>
                        </a:lnSpc>
                      </a:pPr>
                      <a:r>
                        <a:rPr lang="en-US" sz="1200" u="none" strike="noStrike" dirty="0">
                          <a:solidFill>
                            <a:schemeClr val="bg1"/>
                          </a:solidFill>
                          <a:effectLst/>
                        </a:rPr>
                        <a:t>Headset Wearing Style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hMerge="1">
                  <a:txBody>
                    <a:bodyPr/>
                    <a:lstStyle/>
                    <a:p>
                      <a:endParaRPr lang="zh-CN" altLang="en-US"/>
                    </a:p>
                  </a:txBody>
                  <a:tcPr/>
                </a:tc>
                <a:tc>
                  <a:txBody>
                    <a:bodyPr/>
                    <a:lstStyle/>
                    <a:p>
                      <a:pPr algn="ctr" rtl="0" fontAlgn="ctr">
                        <a:lnSpc>
                          <a:spcPct val="100000"/>
                        </a:lnSpc>
                      </a:pPr>
                      <a:r>
                        <a:rPr lang="en-US" sz="1200" u="none" strike="noStrike" dirty="0" smtClean="0">
                          <a:solidFill>
                            <a:schemeClr val="bg1"/>
                          </a:solidFill>
                          <a:effectLst/>
                        </a:rPr>
                        <a:t>Over-the-head</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Convertible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Over-the-head</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Convertible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887512425"/>
                  </a:ext>
                </a:extLst>
              </a:tr>
              <a:tr h="272642">
                <a:tc vMerge="1">
                  <a:txBody>
                    <a:bodyPr/>
                    <a:lstStyle/>
                    <a:p>
                      <a:endParaRPr lang="zh-CN" altLang="en-US"/>
                    </a:p>
                  </a:txBody>
                  <a:tcPr/>
                </a:tc>
                <a:tc rowSpan="4">
                  <a:txBody>
                    <a:bodyPr/>
                    <a:lstStyle/>
                    <a:p>
                      <a:pPr algn="ctr" fontAlgn="ctr">
                        <a:lnSpc>
                          <a:spcPct val="100000"/>
                        </a:lnSpc>
                      </a:pPr>
                      <a:r>
                        <a:rPr lang="en-US" sz="1200" u="none" strike="noStrike" dirty="0">
                          <a:solidFill>
                            <a:schemeClr val="bg1"/>
                          </a:solidFill>
                          <a:effectLst/>
                        </a:rPr>
                        <a:t>Audio</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Microphone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548975462"/>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Yealink </a:t>
                      </a:r>
                      <a:r>
                        <a:rPr lang="en-US" sz="1200" u="none" strike="noStrike" dirty="0" smtClean="0">
                          <a:solidFill>
                            <a:schemeClr val="bg1"/>
                          </a:solidFill>
                          <a:effectLst/>
                        </a:rPr>
                        <a:t>Acoustic </a:t>
                      </a:r>
                      <a:r>
                        <a:rPr lang="en-US" sz="1200" u="none" strike="noStrike" dirty="0">
                          <a:solidFill>
                            <a:schemeClr val="bg1"/>
                          </a:solidFill>
                          <a:effectLst/>
                        </a:rPr>
                        <a:t>Shield</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964418435"/>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Wideband (Taking Mode</a:t>
                      </a:r>
                      <a:r>
                        <a:rPr lang="en-US" sz="1200" u="none" strike="noStrike" dirty="0" smtClean="0">
                          <a:solidFill>
                            <a:schemeClr val="bg1"/>
                          </a:solidFill>
                          <a:effectLst/>
                        </a:rPr>
                        <a:t>)*</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48996457"/>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Super Wideband (Music Mode)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833229408"/>
                  </a:ext>
                </a:extLst>
              </a:tr>
              <a:tr h="272642">
                <a:tc vMerge="1">
                  <a:txBody>
                    <a:bodyPr/>
                    <a:lstStyle/>
                    <a:p>
                      <a:endParaRPr lang="zh-CN" altLang="en-US"/>
                    </a:p>
                  </a:txBody>
                  <a:tcPr/>
                </a:tc>
                <a:tc rowSpan="3">
                  <a:txBody>
                    <a:bodyPr/>
                    <a:lstStyle/>
                    <a:p>
                      <a:pPr algn="ctr" fontAlgn="ctr">
                        <a:lnSpc>
                          <a:spcPct val="100000"/>
                        </a:lnSpc>
                      </a:pPr>
                      <a:r>
                        <a:rPr lang="en-US" sz="1200" u="none" strike="noStrike" dirty="0">
                          <a:solidFill>
                            <a:schemeClr val="bg1"/>
                          </a:solidFill>
                          <a:effectLst/>
                        </a:rPr>
                        <a:t>Features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Busylight on Headset</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a:solidFill>
                            <a:schemeClr val="bg1"/>
                          </a:solidFill>
                          <a:effectLst/>
                        </a:rPr>
                        <a:t>√</a:t>
                      </a:r>
                      <a:endParaRPr lang="zh-CN" alt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682742299"/>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Mic-boom lift for Mute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a:solidFill>
                            <a:schemeClr val="bg1"/>
                          </a:solidFill>
                          <a:effectLst/>
                        </a:rPr>
                        <a:t>√</a:t>
                      </a:r>
                      <a:endParaRPr lang="zh-CN" alt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745818544"/>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Ear Cushions Easily Replaceable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a:solidFill>
                            <a:schemeClr val="bg1"/>
                          </a:solidFill>
                          <a:effectLst/>
                        </a:rPr>
                        <a:t>√</a:t>
                      </a:r>
                      <a:endParaRPr lang="zh-CN" alt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571898714"/>
                  </a:ext>
                </a:extLst>
              </a:tr>
              <a:tr h="272642">
                <a:tc vMerge="1">
                  <a:txBody>
                    <a:bodyPr/>
                    <a:lstStyle/>
                    <a:p>
                      <a:endParaRPr lang="zh-CN" altLang="en-US"/>
                    </a:p>
                  </a:txBody>
                  <a:tcPr/>
                </a:tc>
                <a:tc>
                  <a:txBody>
                    <a:bodyPr/>
                    <a:lstStyle/>
                    <a:p>
                      <a:pPr algn="ctr" fontAlgn="ctr">
                        <a:lnSpc>
                          <a:spcPct val="100000"/>
                        </a:lnSpc>
                      </a:pPr>
                      <a:r>
                        <a:rPr lang="en-US" sz="1200" u="none" strike="noStrike" dirty="0">
                          <a:solidFill>
                            <a:schemeClr val="bg1"/>
                          </a:solidFill>
                          <a:effectLst/>
                        </a:rPr>
                        <a:t>Range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DECT Wireless </a:t>
                      </a:r>
                      <a:r>
                        <a:rPr lang="en-US" sz="1200" u="none" strike="noStrike" dirty="0" smtClean="0">
                          <a:solidFill>
                            <a:schemeClr val="bg1"/>
                          </a:solidFill>
                          <a:effectLst/>
                        </a:rPr>
                        <a:t>Range </a:t>
                      </a:r>
                      <a:r>
                        <a:rPr lang="en-US" altLang="zh-CN" sz="1200" u="none" strike="noStrike" dirty="0" smtClean="0">
                          <a:solidFill>
                            <a:schemeClr val="bg1"/>
                          </a:solidFill>
                          <a:effectLst/>
                        </a:rPr>
                        <a:t>– up to m</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smtClean="0">
                          <a:solidFill>
                            <a:schemeClr val="bg1"/>
                          </a:solidFill>
                          <a:effectLst/>
                        </a:rPr>
                        <a:t>160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smtClean="0">
                          <a:solidFill>
                            <a:schemeClr val="bg1"/>
                          </a:solidFill>
                          <a:effectLst/>
                        </a:rPr>
                        <a:t>120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smtClean="0">
                          <a:solidFill>
                            <a:schemeClr val="bg1"/>
                          </a:solidFill>
                          <a:effectLst/>
                        </a:rPr>
                        <a:t>160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smtClean="0">
                          <a:solidFill>
                            <a:schemeClr val="bg1"/>
                          </a:solidFill>
                          <a:effectLst/>
                        </a:rPr>
                        <a:t>120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07952124"/>
                  </a:ext>
                </a:extLst>
              </a:tr>
              <a:tr h="272642">
                <a:tc vMerge="1">
                  <a:txBody>
                    <a:bodyPr/>
                    <a:lstStyle/>
                    <a:p>
                      <a:endParaRPr lang="zh-CN" altLang="en-US"/>
                    </a:p>
                  </a:txBody>
                  <a:tcPr/>
                </a:tc>
                <a:tc rowSpan="2">
                  <a:txBody>
                    <a:bodyPr/>
                    <a:lstStyle/>
                    <a:p>
                      <a:pPr algn="ctr" fontAlgn="ctr">
                        <a:lnSpc>
                          <a:spcPct val="100000"/>
                        </a:lnSpc>
                      </a:pPr>
                      <a:r>
                        <a:rPr lang="en-US" sz="1200" u="none" strike="noStrike" dirty="0">
                          <a:solidFill>
                            <a:schemeClr val="bg1"/>
                          </a:solidFill>
                          <a:effectLst/>
                        </a:rPr>
                        <a:t>Battery</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Talking </a:t>
                      </a:r>
                      <a:r>
                        <a:rPr lang="en-US" sz="1200" u="none" strike="noStrike" dirty="0" smtClean="0">
                          <a:solidFill>
                            <a:schemeClr val="bg1"/>
                          </a:solidFill>
                          <a:effectLst/>
                        </a:rPr>
                        <a:t>Time – up to hours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Mono:13/Dual:14</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8</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Mono:13/Dual:14</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8</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484984546"/>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Standby </a:t>
                      </a:r>
                      <a:r>
                        <a:rPr lang="en-US" sz="1200" u="none" strike="noStrike" dirty="0" smtClean="0">
                          <a:solidFill>
                            <a:schemeClr val="bg1"/>
                          </a:solidFill>
                          <a:effectLst/>
                        </a:rPr>
                        <a:t>Time – up to hours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Mono:90/Dual:125</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54</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Mono:90/Dual:125</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smtClean="0">
                          <a:solidFill>
                            <a:schemeClr val="bg1"/>
                          </a:solidFill>
                          <a:effectLst/>
                        </a:rPr>
                        <a:t>54</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576678569"/>
                  </a:ext>
                </a:extLst>
              </a:tr>
              <a:tr h="272642">
                <a:tc rowSpan="8">
                  <a:txBody>
                    <a:bodyPr/>
                    <a:lstStyle/>
                    <a:p>
                      <a:pPr algn="ctr" fontAlgn="ctr">
                        <a:lnSpc>
                          <a:spcPct val="100000"/>
                        </a:lnSpc>
                      </a:pPr>
                      <a:r>
                        <a:rPr lang="en-US" sz="1200" u="none" strike="noStrike" dirty="0">
                          <a:solidFill>
                            <a:schemeClr val="bg1"/>
                          </a:solidFill>
                          <a:effectLst/>
                        </a:rPr>
                        <a:t>Base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rowSpan="4">
                  <a:txBody>
                    <a:bodyPr/>
                    <a:lstStyle/>
                    <a:p>
                      <a:pPr algn="ctr" fontAlgn="ctr">
                        <a:lnSpc>
                          <a:spcPct val="100000"/>
                        </a:lnSpc>
                      </a:pPr>
                      <a:r>
                        <a:rPr lang="en-US" sz="1200" u="none" strike="noStrike" dirty="0">
                          <a:solidFill>
                            <a:schemeClr val="bg1"/>
                          </a:solidFill>
                          <a:effectLst/>
                        </a:rPr>
                        <a:t>Features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4-inch IPS Touch Screen</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a:solidFill>
                            <a:schemeClr val="bg1"/>
                          </a:solidFill>
                          <a:effectLst/>
                        </a:rPr>
                        <a:t>x</a:t>
                      </a:r>
                      <a:endParaRPr 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227256745"/>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Built-in USB 3.0 Hub</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571954222"/>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Speakerphone Mode</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069870505"/>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Ringer</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zh-CN" altLang="en-US" sz="1200" u="none" strike="noStrike" dirty="0">
                          <a:solidFill>
                            <a:schemeClr val="bg1"/>
                          </a:solidFill>
                          <a:effectLst/>
                        </a:rPr>
                        <a:t>√</a:t>
                      </a:r>
                      <a:endParaRPr lang="zh-CN" alt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442815"/>
                  </a:ext>
                </a:extLst>
              </a:tr>
              <a:tr h="272642">
                <a:tc vMerge="1">
                  <a:txBody>
                    <a:bodyPr/>
                    <a:lstStyle/>
                    <a:p>
                      <a:endParaRPr lang="zh-CN" altLang="en-US"/>
                    </a:p>
                  </a:txBody>
                  <a:tcPr/>
                </a:tc>
                <a:tc rowSpan="2">
                  <a:txBody>
                    <a:bodyPr/>
                    <a:lstStyle/>
                    <a:p>
                      <a:pPr algn="ctr" fontAlgn="ctr">
                        <a:lnSpc>
                          <a:spcPct val="100000"/>
                        </a:lnSpc>
                      </a:pPr>
                      <a:r>
                        <a:rPr lang="en-US" sz="1200" u="none" strike="noStrike" dirty="0">
                          <a:solidFill>
                            <a:schemeClr val="bg1"/>
                          </a:solidFill>
                          <a:effectLst/>
                        </a:rPr>
                        <a:t>Connectivity</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USB Input Connections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2x Micro USB</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2x Micro USB</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1x USB 3.0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sz="1200" u="none" strike="noStrike" dirty="0">
                          <a:solidFill>
                            <a:schemeClr val="bg1"/>
                          </a:solidFill>
                          <a:effectLst/>
                        </a:rPr>
                        <a:t>1x USB 3.0</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685727222"/>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Bluetooth Connections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2x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28024397"/>
                  </a:ext>
                </a:extLst>
              </a:tr>
              <a:tr h="272642">
                <a:tc vMerge="1">
                  <a:txBody>
                    <a:bodyPr/>
                    <a:lstStyle/>
                    <a:p>
                      <a:endParaRPr lang="zh-CN" altLang="en-US"/>
                    </a:p>
                  </a:txBody>
                  <a:tcPr/>
                </a:tc>
                <a:tc rowSpan="2">
                  <a:txBody>
                    <a:bodyPr/>
                    <a:lstStyle/>
                    <a:p>
                      <a:pPr algn="ctr" rtl="0" fontAlgn="ctr">
                        <a:lnSpc>
                          <a:spcPct val="100000"/>
                        </a:lnSpc>
                      </a:pPr>
                      <a:r>
                        <a:rPr lang="en-US" sz="1200" u="none" strike="noStrike" dirty="0">
                          <a:solidFill>
                            <a:schemeClr val="bg1"/>
                          </a:solidFill>
                          <a:effectLst/>
                        </a:rPr>
                        <a:t>Accessories</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108000" algn="l" rtl="0" fontAlgn="ctr">
                        <a:lnSpc>
                          <a:spcPct val="100000"/>
                        </a:lnSpc>
                      </a:pPr>
                      <a:r>
                        <a:rPr lang="en-US" sz="1200" u="none" strike="noStrike" dirty="0">
                          <a:solidFill>
                            <a:schemeClr val="bg1"/>
                          </a:solidFill>
                          <a:effectLst/>
                        </a:rPr>
                        <a:t>Busylight (2.5mm port)</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a:solidFill>
                            <a:schemeClr val="bg1"/>
                          </a:solidFill>
                          <a:effectLst/>
                        </a:rPr>
                        <a:t>Optional</a:t>
                      </a:r>
                      <a:endParaRPr 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a:solidFill>
                            <a:schemeClr val="bg1"/>
                          </a:solidFill>
                          <a:effectLst/>
                        </a:rPr>
                        <a:t>Optional</a:t>
                      </a:r>
                      <a:endParaRPr lang="en-US" sz="1200" b="0" i="0" u="none" strike="noStrike">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Optional</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Optional</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80719732"/>
                  </a:ext>
                </a:extLst>
              </a:tr>
              <a:tr h="272642">
                <a:tc vMerge="1">
                  <a:txBody>
                    <a:bodyPr/>
                    <a:lstStyle/>
                    <a:p>
                      <a:endParaRPr lang="zh-CN" altLang="en-US"/>
                    </a:p>
                  </a:txBody>
                  <a:tcPr/>
                </a:tc>
                <a:tc vMerge="1">
                  <a:txBody>
                    <a:bodyPr/>
                    <a:lstStyle/>
                    <a:p>
                      <a:endParaRPr lang="zh-CN" altLang="en-US"/>
                    </a:p>
                  </a:txBody>
                  <a:tcPr/>
                </a:tc>
                <a:tc>
                  <a:txBody>
                    <a:bodyPr/>
                    <a:lstStyle/>
                    <a:p>
                      <a:pPr marL="108000" algn="l" rtl="0" fontAlgn="ctr">
                        <a:lnSpc>
                          <a:spcPct val="100000"/>
                        </a:lnSpc>
                      </a:pPr>
                      <a:r>
                        <a:rPr lang="en-US" sz="1200" u="none" strike="noStrike" dirty="0">
                          <a:solidFill>
                            <a:schemeClr val="bg1"/>
                          </a:solidFill>
                          <a:effectLst/>
                        </a:rPr>
                        <a:t>Qi Wireless Charging Stand</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x</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Optional</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lnSpc>
                          <a:spcPct val="100000"/>
                        </a:lnSpc>
                      </a:pPr>
                      <a:r>
                        <a:rPr lang="en-US" sz="1200" u="none" strike="noStrike" dirty="0">
                          <a:solidFill>
                            <a:schemeClr val="bg1"/>
                          </a:solidFill>
                          <a:effectLst/>
                        </a:rPr>
                        <a:t>Optional</a:t>
                      </a:r>
                      <a:endParaRPr lang="en-US" sz="1200" b="0" i="0" u="none" strike="noStrike" dirty="0">
                        <a:solidFill>
                          <a:schemeClr val="bg1"/>
                        </a:solidFill>
                        <a:effectLst/>
                        <a:latin typeface="+mn-lt"/>
                        <a:ea typeface="等线" panose="02010600030101010101" pitchFamily="2" charset="-122"/>
                      </a:endParaRPr>
                    </a:p>
                  </a:txBody>
                  <a:tcPr marL="6790" marR="6790" marT="6790" marB="0"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72722924"/>
                  </a:ext>
                </a:extLst>
              </a:tr>
            </a:tbl>
          </a:graphicData>
        </a:graphic>
      </p:graphicFrame>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WH6 DECT Wireless Headset Series</a:t>
            </a:r>
          </a:p>
        </p:txBody>
      </p:sp>
      <p:sp>
        <p:nvSpPr>
          <p:cNvPr id="2" name="矩形 1"/>
          <p:cNvSpPr/>
          <p:nvPr/>
        </p:nvSpPr>
        <p:spPr>
          <a:xfrm>
            <a:off x="377305" y="6577336"/>
            <a:ext cx="1332416" cy="230832"/>
          </a:xfrm>
          <a:prstGeom prst="rect">
            <a:avLst/>
          </a:prstGeom>
        </p:spPr>
        <p:txBody>
          <a:bodyPr wrap="none">
            <a:spAutoFit/>
          </a:bodyPr>
          <a:lstStyle/>
          <a:p>
            <a:r>
              <a:rPr lang="en-US" altLang="zh-CN" sz="900" dirty="0" smtClean="0">
                <a:solidFill>
                  <a:srgbClr val="FFFFFF"/>
                </a:solidFill>
              </a:rPr>
              <a:t>*Available </a:t>
            </a:r>
            <a:r>
              <a:rPr lang="en-US" altLang="zh-CN" sz="900" dirty="0">
                <a:solidFill>
                  <a:srgbClr val="FFFFFF"/>
                </a:solidFill>
              </a:rPr>
              <a:t>in mid-2021</a:t>
            </a:r>
            <a:endParaRPr lang="zh-CN" altLang="en-US" sz="2000" dirty="0"/>
          </a:p>
        </p:txBody>
      </p:sp>
    </p:spTree>
    <p:extLst>
      <p:ext uri="{BB962C8B-B14F-4D97-AF65-F5344CB8AC3E}">
        <p14:creationId xmlns:p14="http://schemas.microsoft.com/office/powerpoint/2010/main" val="14386715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1653327988"/>
              </p:ext>
            </p:extLst>
          </p:nvPr>
        </p:nvGraphicFramePr>
        <p:xfrm>
          <a:off x="542404" y="2332062"/>
          <a:ext cx="11103498" cy="3859512"/>
        </p:xfrm>
        <a:graphic>
          <a:graphicData uri="http://schemas.openxmlformats.org/drawingml/2006/table">
            <a:tbl>
              <a:tblPr firstRow="1" bandRow="1">
                <a:tableStyleId>{93296810-A885-4BE3-A3E7-6D5BEEA58F35}</a:tableStyleId>
              </a:tblPr>
              <a:tblGrid>
                <a:gridCol w="1272101">
                  <a:extLst>
                    <a:ext uri="{9D8B030D-6E8A-4147-A177-3AD203B41FA5}">
                      <a16:colId xmlns:a16="http://schemas.microsoft.com/office/drawing/2014/main" val="581796327"/>
                    </a:ext>
                  </a:extLst>
                </a:gridCol>
                <a:gridCol w="1696791">
                  <a:extLst>
                    <a:ext uri="{9D8B030D-6E8A-4147-A177-3AD203B41FA5}">
                      <a16:colId xmlns:a16="http://schemas.microsoft.com/office/drawing/2014/main" val="2033838545"/>
                    </a:ext>
                  </a:extLst>
                </a:gridCol>
                <a:gridCol w="1633728">
                  <a:extLst>
                    <a:ext uri="{9D8B030D-6E8A-4147-A177-3AD203B41FA5}">
                      <a16:colId xmlns:a16="http://schemas.microsoft.com/office/drawing/2014/main" val="2754192070"/>
                    </a:ext>
                  </a:extLst>
                </a:gridCol>
                <a:gridCol w="1441378">
                  <a:extLst>
                    <a:ext uri="{9D8B030D-6E8A-4147-A177-3AD203B41FA5}">
                      <a16:colId xmlns:a16="http://schemas.microsoft.com/office/drawing/2014/main" val="4171064913"/>
                    </a:ext>
                  </a:extLst>
                </a:gridCol>
                <a:gridCol w="1643198">
                  <a:extLst>
                    <a:ext uri="{9D8B030D-6E8A-4147-A177-3AD203B41FA5}">
                      <a16:colId xmlns:a16="http://schemas.microsoft.com/office/drawing/2014/main" val="4092033835"/>
                    </a:ext>
                  </a:extLst>
                </a:gridCol>
                <a:gridCol w="1778000">
                  <a:extLst>
                    <a:ext uri="{9D8B030D-6E8A-4147-A177-3AD203B41FA5}">
                      <a16:colId xmlns:a16="http://schemas.microsoft.com/office/drawing/2014/main" val="1061493794"/>
                    </a:ext>
                  </a:extLst>
                </a:gridCol>
                <a:gridCol w="1638302">
                  <a:extLst>
                    <a:ext uri="{9D8B030D-6E8A-4147-A177-3AD203B41FA5}">
                      <a16:colId xmlns:a16="http://schemas.microsoft.com/office/drawing/2014/main" val="2049002401"/>
                    </a:ext>
                  </a:extLst>
                </a:gridCol>
              </a:tblGrid>
              <a:tr h="373038">
                <a:tc>
                  <a:txBody>
                    <a:bodyPr/>
                    <a:lstStyle/>
                    <a:p>
                      <a:pPr marL="0" algn="ctr" defTabSz="914400" rtl="0" eaLnBrk="1" fontAlgn="ctr" latinLnBrk="0" hangingPunct="1">
                        <a:lnSpc>
                          <a:spcPct val="130000"/>
                        </a:lnSpc>
                      </a:pPr>
                      <a:endParaRPr lang="en-US" sz="1200" b="1" u="none" strike="noStrike" kern="1200" dirty="0">
                        <a:solidFill>
                          <a:schemeClr val="bg1"/>
                        </a:solidFill>
                        <a:effectLst/>
                        <a:latin typeface="+mn-lt"/>
                        <a:ea typeface="+mn-ea"/>
                        <a:cs typeface="+mn-cs"/>
                        <a:sym typeface="+mn-lt"/>
                      </a:endParaRP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algn="ctr" defTabSz="914400" rtl="0" eaLnBrk="1" fontAlgn="ctr" latinLnBrk="0" hangingPunct="1">
                        <a:lnSpc>
                          <a:spcPct val="100000"/>
                        </a:lnSpc>
                      </a:pPr>
                      <a:endParaRPr lang="en-US" sz="1200" b="1"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WH62</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WH63</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algn="ctr" defTabSz="914400" rtl="0" eaLnBrk="1" fontAlgn="ctr" latinLnBrk="0" hangingPunct="1">
                        <a:lnSpc>
                          <a:spcPct val="100000"/>
                        </a:lnSpc>
                      </a:pPr>
                      <a:r>
                        <a:rPr lang="en-US" altLang="zh-CN" sz="1200" b="1" u="none" strike="noStrike" kern="1200" dirty="0">
                          <a:solidFill>
                            <a:schemeClr val="bg1"/>
                          </a:solidFill>
                          <a:effectLst/>
                          <a:latin typeface="+mn-lt"/>
                          <a:ea typeface="+mn-ea"/>
                          <a:cs typeface="+mn-cs"/>
                          <a:sym typeface="+mn-lt"/>
                        </a:rPr>
                        <a:t>Jabra</a:t>
                      </a:r>
                      <a:r>
                        <a:rPr lang="zh-CN" altLang="en-US" sz="1200" b="1" u="none" strike="noStrike" kern="1200" dirty="0">
                          <a:solidFill>
                            <a:schemeClr val="bg1"/>
                          </a:solidFill>
                          <a:effectLst/>
                          <a:latin typeface="+mn-lt"/>
                          <a:ea typeface="+mn-ea"/>
                          <a:cs typeface="+mn-cs"/>
                          <a:sym typeface="+mn-lt"/>
                        </a:rPr>
                        <a:t> </a:t>
                      </a:r>
                      <a:r>
                        <a:rPr lang="en-US" altLang="zh-CN" sz="1200" b="1" u="none" strike="noStrike" kern="1200" dirty="0">
                          <a:solidFill>
                            <a:schemeClr val="bg1"/>
                          </a:solidFill>
                          <a:effectLst/>
                          <a:latin typeface="+mn-lt"/>
                          <a:ea typeface="+mn-ea"/>
                          <a:cs typeface="+mn-cs"/>
                          <a:sym typeface="+mn-lt"/>
                        </a:rPr>
                        <a:t>Pro 930/920</a:t>
                      </a:r>
                      <a:endParaRPr lang="en-US" sz="1200" b="1"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marL="0" algn="ctr" defTabSz="914400" rtl="0" eaLnBrk="1" fontAlgn="ctr" latinLnBrk="0" hangingPunct="1">
                        <a:lnSpc>
                          <a:spcPct val="100000"/>
                        </a:lnSpc>
                      </a:pPr>
                      <a:r>
                        <a:rPr lang="en-US" altLang="zh-CN" sz="1200" b="1" u="none" strike="noStrike" kern="1200" dirty="0">
                          <a:solidFill>
                            <a:schemeClr val="bg1"/>
                          </a:solidFill>
                          <a:effectLst/>
                          <a:latin typeface="+mn-lt"/>
                          <a:ea typeface="+mn-ea"/>
                          <a:cs typeface="+mn-cs"/>
                          <a:sym typeface="+mn-lt"/>
                        </a:rPr>
                        <a:t>Jabra Engage 65</a:t>
                      </a:r>
                      <a:endParaRPr lang="en-US" sz="1200" b="1"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marL="0" algn="ctr" defTabSz="914400" rtl="0" eaLnBrk="1" fontAlgn="ctr" latinLnBrk="0" hangingPunct="1">
                        <a:lnSpc>
                          <a:spcPct val="100000"/>
                        </a:lnSpc>
                      </a:pPr>
                      <a:r>
                        <a:rPr lang="en-US" altLang="zh-CN" sz="1200" b="1" u="none" strike="noStrike" kern="1200" dirty="0">
                          <a:solidFill>
                            <a:schemeClr val="bg1"/>
                          </a:solidFill>
                          <a:effectLst/>
                          <a:latin typeface="+mn-lt"/>
                          <a:ea typeface="+mn-ea"/>
                          <a:cs typeface="+mn-cs"/>
                          <a:sym typeface="+mn-lt"/>
                        </a:rPr>
                        <a:t>Poly </a:t>
                      </a:r>
                      <a:r>
                        <a:rPr lang="en-US" sz="1200" b="1" u="none" strike="noStrike" kern="1200" dirty="0">
                          <a:solidFill>
                            <a:schemeClr val="bg1"/>
                          </a:solidFill>
                          <a:effectLst/>
                          <a:latin typeface="+mn-lt"/>
                          <a:ea typeface="+mn-ea"/>
                          <a:cs typeface="+mn-cs"/>
                          <a:sym typeface="+mn-lt"/>
                        </a:rPr>
                        <a:t>CS540</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extLst>
                  <a:ext uri="{0D108BD9-81ED-4DB2-BD59-A6C34878D82A}">
                    <a16:rowId xmlns:a16="http://schemas.microsoft.com/office/drawing/2014/main" val="3864799470"/>
                  </a:ext>
                </a:extLst>
              </a:tr>
              <a:tr h="410391">
                <a:tc rowSpan="5">
                  <a:txBody>
                    <a:bodyPr/>
                    <a:lstStyle/>
                    <a:p>
                      <a:pPr marL="0" algn="ctr" defTabSz="914400" rtl="0" eaLnBrk="1" fontAlgn="ctr" latinLnBrk="0" hangingPunct="1">
                        <a:lnSpc>
                          <a:spcPct val="130000"/>
                        </a:lnSpc>
                      </a:pPr>
                      <a:r>
                        <a:rPr lang="en-US" sz="1200" b="1" u="none" strike="noStrike" kern="1200" dirty="0">
                          <a:solidFill>
                            <a:schemeClr val="bg1"/>
                          </a:solidFill>
                          <a:effectLst/>
                          <a:latin typeface="+mn-lt"/>
                          <a:ea typeface="+mn-ea"/>
                          <a:cs typeface="+mn-cs"/>
                          <a:sym typeface="+mn-lt"/>
                        </a:rPr>
                        <a:t>Headset</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Headset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Dual/Mono</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Convertible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Dual/Mono</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Dual/Mono</a:t>
                      </a:r>
                      <a:r>
                        <a:rPr lang="en-US" altLang="zh-CN" sz="1200" u="none" strike="noStrike" kern="1200" dirty="0">
                          <a:solidFill>
                            <a:schemeClr val="bg1"/>
                          </a:solidFill>
                          <a:effectLst/>
                          <a:latin typeface="+mn-lt"/>
                          <a:ea typeface="+mn-ea"/>
                          <a:cs typeface="+mn-cs"/>
                          <a:sym typeface="+mn-lt"/>
                        </a:rPr>
                        <a:t>/Convertible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bg1"/>
                          </a:solidFill>
                          <a:effectLst/>
                          <a:latin typeface="+mn-lt"/>
                          <a:ea typeface="+mn-ea"/>
                          <a:cs typeface="+mn-cs"/>
                          <a:sym typeface="+mn-lt"/>
                        </a:rPr>
                        <a:t>Convertible</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410391">
                <a:tc vMerge="1">
                  <a:txBody>
                    <a:bodyPr/>
                    <a:lstStyle/>
                    <a:p>
                      <a:endParaRPr lang="en-US"/>
                    </a:p>
                  </a:txBody>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Microphone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1</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1</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410391">
                <a:tc vMerge="1">
                  <a:txBody>
                    <a:bodyPr/>
                    <a:lstStyle/>
                    <a:p>
                      <a:endParaRPr lang="en-US" dirty="0"/>
                    </a:p>
                  </a:txBody>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Busylight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410391">
                <a:tc vMerge="1">
                  <a:txBody>
                    <a:bodyPr/>
                    <a:lstStyle/>
                    <a:p>
                      <a:pPr algn="ctr"/>
                      <a:endParaRPr lang="en-US" sz="1200" b="1" dirty="0">
                        <a:solidFill>
                          <a:schemeClr val="tx1">
                            <a:lumMod val="65000"/>
                            <a:lumOff val="35000"/>
                          </a:schemeClr>
                        </a:solidFill>
                        <a:latin typeface="+mn-lt"/>
                        <a:ea typeface="+mn-ea"/>
                        <a:cs typeface="+mn-ea"/>
                        <a:sym typeface="+mn-lt"/>
                      </a:endParaRPr>
                    </a:p>
                  </a:txBody>
                  <a:tcPr anchor="ct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Talking </a:t>
                      </a:r>
                      <a:r>
                        <a:rPr lang="en-US" sz="1200" b="1" u="none" strike="noStrike" kern="1200" dirty="0" smtClean="0">
                          <a:solidFill>
                            <a:schemeClr val="bg1"/>
                          </a:solidFill>
                          <a:effectLst/>
                          <a:latin typeface="+mn-lt"/>
                          <a:ea typeface="+mn-ea"/>
                          <a:cs typeface="+mn-cs"/>
                          <a:sym typeface="+mn-lt"/>
                        </a:rPr>
                        <a:t>Time (up to)</a:t>
                      </a:r>
                      <a:endParaRPr lang="en-US" sz="1200" b="1"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rtl="0" fontAlgn="ctr">
                        <a:lnSpc>
                          <a:spcPct val="100000"/>
                        </a:lnSpc>
                      </a:pPr>
                      <a:r>
                        <a:rPr lang="en-US" altLang="zh-CN" sz="1200" u="none" strike="noStrike" dirty="0" smtClean="0">
                          <a:solidFill>
                            <a:schemeClr val="bg1"/>
                          </a:solidFill>
                          <a:effectLst/>
                        </a:rPr>
                        <a:t>Mono:13h/Dual:14h</a:t>
                      </a:r>
                      <a:endParaRPr lang="en-US" altLang="zh-CN" sz="1200" b="0" i="0" u="none" strike="noStrike" dirty="0">
                        <a:solidFill>
                          <a:schemeClr val="bg1"/>
                        </a:solidFill>
                        <a:effectLst/>
                        <a:latin typeface="+mn-lt"/>
                        <a:ea typeface="等线" panose="02010600030101010101" pitchFamily="2" charset="-122"/>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bg1"/>
                          </a:solidFill>
                          <a:effectLst/>
                          <a:latin typeface="+mn-lt"/>
                          <a:ea typeface="+mn-ea"/>
                          <a:cs typeface="+mn-cs"/>
                          <a:sym typeface="+mn-lt"/>
                        </a:rPr>
                        <a:t>7</a:t>
                      </a:r>
                      <a:r>
                        <a:rPr lang="en-US" sz="1200" u="none" strike="noStrike" kern="1200" dirty="0" smtClean="0">
                          <a:solidFill>
                            <a:schemeClr val="bg1"/>
                          </a:solidFill>
                          <a:effectLst/>
                          <a:latin typeface="+mn-lt"/>
                          <a:ea typeface="+mn-ea"/>
                          <a:cs typeface="+mn-cs"/>
                          <a:sym typeface="+mn-lt"/>
                        </a:rPr>
                        <a:t>h</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8h</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smtClean="0">
                          <a:solidFill>
                            <a:schemeClr val="bg1"/>
                          </a:solidFill>
                          <a:effectLst/>
                          <a:latin typeface="+mn-lt"/>
                          <a:ea typeface="+mn-ea"/>
                          <a:cs typeface="+mn-cs"/>
                          <a:sym typeface="+mn-lt"/>
                        </a:rPr>
                        <a:t>13h/9h</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7h</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410391">
                <a:tc vMerge="1">
                  <a:txBody>
                    <a:bodyPr/>
                    <a:lstStyle/>
                    <a:p>
                      <a:pPr algn="ctr"/>
                      <a:endParaRPr lang="en-US" sz="1200" b="1" dirty="0">
                        <a:solidFill>
                          <a:schemeClr val="tx1">
                            <a:lumMod val="65000"/>
                            <a:lumOff val="35000"/>
                          </a:schemeClr>
                        </a:solidFill>
                        <a:latin typeface="+mn-lt"/>
                        <a:ea typeface="+mn-ea"/>
                        <a:cs typeface="+mn-ea"/>
                        <a:sym typeface="+mn-lt"/>
                      </a:endParaRPr>
                    </a:p>
                  </a:txBody>
                  <a:tcPr anchor="ctr"/>
                </a:tc>
                <a:tc>
                  <a:txBody>
                    <a:bodyPr/>
                    <a:lstStyle/>
                    <a:p>
                      <a:pPr marL="0" algn="ctr" defTabSz="914400" rtl="0" eaLnBrk="1" fontAlgn="ctr" latinLnBrk="0" hangingPunct="1">
                        <a:lnSpc>
                          <a:spcPct val="100000"/>
                        </a:lnSpc>
                      </a:pPr>
                      <a:r>
                        <a:rPr lang="en-US" sz="1200" b="1" u="none" strike="noStrike" kern="1200" dirty="0" smtClean="0">
                          <a:solidFill>
                            <a:schemeClr val="bg1"/>
                          </a:solidFill>
                          <a:effectLst/>
                          <a:latin typeface="+mn-lt"/>
                          <a:ea typeface="+mn-ea"/>
                          <a:cs typeface="+mn-cs"/>
                          <a:sym typeface="+mn-lt"/>
                        </a:rPr>
                        <a:t>Range (up to)</a:t>
                      </a:r>
                      <a:endParaRPr lang="en-US" sz="1200" b="1"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smtClean="0">
                          <a:solidFill>
                            <a:schemeClr val="bg1"/>
                          </a:solidFill>
                          <a:effectLst/>
                          <a:latin typeface="+mn-lt"/>
                          <a:ea typeface="+mn-ea"/>
                          <a:cs typeface="+mn-cs"/>
                          <a:sym typeface="+mn-lt"/>
                        </a:rPr>
                        <a:t>160m/525ft</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smtClean="0">
                          <a:solidFill>
                            <a:schemeClr val="bg1"/>
                          </a:solidFill>
                          <a:effectLst/>
                          <a:latin typeface="+mn-lt"/>
                          <a:ea typeface="+mn-ea"/>
                          <a:cs typeface="+mn-cs"/>
                          <a:sym typeface="+mn-lt"/>
                        </a:rPr>
                        <a:t>120m/394ft</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smtClean="0">
                          <a:solidFill>
                            <a:schemeClr val="bg1"/>
                          </a:solidFill>
                          <a:effectLst/>
                          <a:latin typeface="+mn-lt"/>
                          <a:ea typeface="+mn-ea"/>
                          <a:cs typeface="+mn-cs"/>
                          <a:sym typeface="+mn-lt"/>
                        </a:rPr>
                        <a:t>120m/395ft</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smtClean="0">
                          <a:solidFill>
                            <a:schemeClr val="bg1"/>
                          </a:solidFill>
                          <a:effectLst/>
                          <a:latin typeface="+mn-lt"/>
                          <a:ea typeface="+mn-ea"/>
                          <a:cs typeface="+mn-cs"/>
                          <a:sym typeface="+mn-lt"/>
                        </a:rPr>
                        <a:t>150m/490ft</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smtClean="0">
                          <a:solidFill>
                            <a:schemeClr val="bg1"/>
                          </a:solidFill>
                          <a:effectLst/>
                          <a:latin typeface="+mn-lt"/>
                          <a:ea typeface="+mn-ea"/>
                          <a:cs typeface="+mn-cs"/>
                          <a:sym typeface="+mn-lt"/>
                        </a:rPr>
                        <a:t>100m/330ft</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13550310"/>
                  </a:ext>
                </a:extLst>
              </a:tr>
              <a:tr h="410391">
                <a:tc rowSpan="2">
                  <a:txBody>
                    <a:bodyPr/>
                    <a:lstStyle/>
                    <a:p>
                      <a:pPr marL="0" algn="ctr" defTabSz="914400" rtl="0" eaLnBrk="1" fontAlgn="ctr" latinLnBrk="0" hangingPunct="1">
                        <a:lnSpc>
                          <a:spcPct val="130000"/>
                        </a:lnSpc>
                      </a:pPr>
                      <a:r>
                        <a:rPr lang="en-US" sz="1200" b="1" u="none" strike="noStrike" kern="1200" dirty="0">
                          <a:solidFill>
                            <a:schemeClr val="bg1"/>
                          </a:solidFill>
                          <a:effectLst/>
                          <a:latin typeface="+mn-lt"/>
                          <a:ea typeface="+mn-ea"/>
                          <a:cs typeface="+mn-cs"/>
                          <a:sym typeface="+mn-lt"/>
                        </a:rPr>
                        <a:t>DECT Base</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Connection</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2x USB</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2x USB</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1x </a:t>
                      </a:r>
                      <a:r>
                        <a:rPr lang="en-US" sz="1200" u="none" strike="noStrike" kern="1200" dirty="0" smtClean="0">
                          <a:solidFill>
                            <a:schemeClr val="bg1"/>
                          </a:solidFill>
                          <a:effectLst/>
                          <a:latin typeface="+mn-lt"/>
                          <a:ea typeface="+mn-ea"/>
                          <a:cs typeface="+mn-cs"/>
                          <a:sym typeface="+mn-lt"/>
                        </a:rPr>
                        <a:t>USB (930) </a:t>
                      </a:r>
                      <a:r>
                        <a:rPr lang="en-US" sz="1200" u="none" strike="noStrike" kern="1200" dirty="0">
                          <a:solidFill>
                            <a:schemeClr val="bg1"/>
                          </a:solidFill>
                          <a:effectLst/>
                          <a:latin typeface="+mn-lt"/>
                          <a:ea typeface="+mn-ea"/>
                          <a:cs typeface="+mn-cs"/>
                          <a:sym typeface="+mn-lt"/>
                        </a:rPr>
                        <a:t>or </a:t>
                      </a:r>
                      <a:endParaRPr lang="en-US" sz="1200" u="none" strike="noStrike" kern="1200" dirty="0" smtClean="0">
                        <a:solidFill>
                          <a:schemeClr val="bg1"/>
                        </a:solidFill>
                        <a:effectLst/>
                        <a:latin typeface="+mn-lt"/>
                        <a:ea typeface="+mn-ea"/>
                        <a:cs typeface="+mn-cs"/>
                        <a:sym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smtClean="0">
                          <a:solidFill>
                            <a:schemeClr val="bg1"/>
                          </a:solidFill>
                          <a:effectLst/>
                          <a:latin typeface="+mn-lt"/>
                          <a:ea typeface="+mn-ea"/>
                          <a:cs typeface="+mn-cs"/>
                          <a:sym typeface="+mn-lt"/>
                        </a:rPr>
                        <a:t>1x RJ (920)</a:t>
                      </a: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USB, RJ</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RJ</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410391">
                <a:tc vMerge="1">
                  <a:txBody>
                    <a:bodyPr/>
                    <a:lstStyle/>
                    <a:p>
                      <a:endParaRPr lang="en-US" dirty="0"/>
                    </a:p>
                  </a:txBody>
                  <a:tcPr/>
                </a:tc>
                <a:tc>
                  <a:txBody>
                    <a:bodyPr/>
                    <a:lstStyle/>
                    <a:p>
                      <a:pPr marL="0" algn="ctr" defTabSz="914400" rtl="0" eaLnBrk="1" fontAlgn="ctr" latinLnBrk="0" hangingPunct="1">
                        <a:lnSpc>
                          <a:spcPct val="100000"/>
                        </a:lnSpc>
                      </a:pPr>
                      <a:r>
                        <a:rPr lang="en-US" sz="1200" b="1" u="none" strike="noStrike" kern="1200" dirty="0">
                          <a:solidFill>
                            <a:schemeClr val="bg1"/>
                          </a:solidFill>
                          <a:effectLst/>
                          <a:latin typeface="+mn-lt"/>
                          <a:ea typeface="+mn-ea"/>
                          <a:cs typeface="+mn-cs"/>
                          <a:sym typeface="+mn-lt"/>
                        </a:rPr>
                        <a:t>Ringer</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21901448"/>
                  </a:ext>
                </a:extLst>
              </a:tr>
              <a:tr h="513023">
                <a:tc>
                  <a:txBody>
                    <a:bodyPr/>
                    <a:lstStyle/>
                    <a:p>
                      <a:pPr marL="0" marR="0" lvl="0" indent="0" algn="ctr" defTabSz="914400" rtl="0" eaLnBrk="1" fontAlgn="ctr" latinLnBrk="0" hangingPunct="1">
                        <a:lnSpc>
                          <a:spcPct val="130000"/>
                        </a:lnSpc>
                        <a:spcBef>
                          <a:spcPts val="0"/>
                        </a:spcBef>
                        <a:spcAft>
                          <a:spcPts val="0"/>
                        </a:spcAft>
                        <a:buClrTx/>
                        <a:buSzTx/>
                        <a:buFontTx/>
                        <a:buNone/>
                        <a:tabLst/>
                        <a:defRPr/>
                      </a:pPr>
                      <a:r>
                        <a:rPr lang="en-US" sz="1200" b="1" i="1" u="none" strike="noStrike" kern="1200" dirty="0">
                          <a:solidFill>
                            <a:schemeClr val="bg1"/>
                          </a:solidFill>
                          <a:effectLst/>
                          <a:latin typeface="+mn-lt"/>
                          <a:ea typeface="+mn-ea"/>
                          <a:cs typeface="+mn-cs"/>
                          <a:sym typeface="+mn-lt"/>
                        </a:rPr>
                        <a:t>(Optional)</a:t>
                      </a:r>
                    </a:p>
                    <a:p>
                      <a:pPr marL="0" algn="ctr" defTabSz="914400" rtl="0" eaLnBrk="1" fontAlgn="ctr" latinLnBrk="0" hangingPunct="1">
                        <a:lnSpc>
                          <a:spcPct val="130000"/>
                        </a:lnSpc>
                      </a:pPr>
                      <a:r>
                        <a:rPr lang="en-US" sz="1200" b="1" u="none" strike="noStrike" kern="1200" dirty="0">
                          <a:solidFill>
                            <a:schemeClr val="bg1"/>
                          </a:solidFill>
                          <a:effectLst/>
                          <a:latin typeface="+mn-lt"/>
                          <a:ea typeface="+mn-ea"/>
                          <a:cs typeface="+mn-cs"/>
                          <a:sym typeface="+mn-lt"/>
                        </a:rPr>
                        <a:t>Accessories</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u="none" strike="noStrike" kern="1200" dirty="0">
                          <a:solidFill>
                            <a:schemeClr val="bg1"/>
                          </a:solidFill>
                          <a:effectLst/>
                          <a:latin typeface="+mn-lt"/>
                          <a:ea typeface="+mn-ea"/>
                          <a:cs typeface="+mn-cs"/>
                          <a:sym typeface="+mn-lt"/>
                        </a:rPr>
                        <a:t>Busylight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algn="ctr" defTabSz="914400" rtl="0" eaLnBrk="1" fontAlgn="ctr" latinLnBrk="0" hangingPunct="1">
                        <a:lnSpc>
                          <a:spcPct val="100000"/>
                        </a:lnSpc>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u="none" strike="noStrike" kern="1200" dirty="0">
                          <a:solidFill>
                            <a:schemeClr val="bg1"/>
                          </a:solidFill>
                          <a:effectLst/>
                          <a:latin typeface="+mn-lt"/>
                          <a:ea typeface="+mn-ea"/>
                          <a:cs typeface="+mn-cs"/>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bl>
          </a:graphicData>
        </a:graphic>
      </p:graphicFrame>
      <p:sp>
        <p:nvSpPr>
          <p:cNvPr id="7"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DECT Wireless Headset benchmark</a:t>
            </a:r>
          </a:p>
        </p:txBody>
      </p:sp>
      <p:pic>
        <p:nvPicPr>
          <p:cNvPr id="13" name="图片 1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7062" y="1169519"/>
            <a:ext cx="1213255" cy="1001568"/>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406" y="927971"/>
            <a:ext cx="1252844" cy="1252844"/>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310" y="989366"/>
            <a:ext cx="1354170" cy="135417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586" y="817765"/>
            <a:ext cx="1450728" cy="1456824"/>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719" y="1009029"/>
            <a:ext cx="864237" cy="1090727"/>
          </a:xfrm>
          <a:prstGeom prst="rect">
            <a:avLst/>
          </a:prstGeom>
        </p:spPr>
      </p:pic>
    </p:spTree>
    <p:extLst>
      <p:ext uri="{BB962C8B-B14F-4D97-AF65-F5344CB8AC3E}">
        <p14:creationId xmlns:p14="http://schemas.microsoft.com/office/powerpoint/2010/main" val="1668573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2106874692"/>
              </p:ext>
            </p:extLst>
          </p:nvPr>
        </p:nvGraphicFramePr>
        <p:xfrm>
          <a:off x="543334" y="2285993"/>
          <a:ext cx="11102400" cy="4056933"/>
        </p:xfrm>
        <a:graphic>
          <a:graphicData uri="http://schemas.openxmlformats.org/drawingml/2006/table">
            <a:tbl>
              <a:tblPr firstRow="1" bandRow="1">
                <a:tableStyleId>{93296810-A885-4BE3-A3E7-6D5BEEA58F35}</a:tableStyleId>
              </a:tblPr>
              <a:tblGrid>
                <a:gridCol w="1285466">
                  <a:extLst>
                    <a:ext uri="{9D8B030D-6E8A-4147-A177-3AD203B41FA5}">
                      <a16:colId xmlns:a16="http://schemas.microsoft.com/office/drawing/2014/main" val="581796327"/>
                    </a:ext>
                  </a:extLst>
                </a:gridCol>
                <a:gridCol w="1792224">
                  <a:extLst>
                    <a:ext uri="{9D8B030D-6E8A-4147-A177-3AD203B41FA5}">
                      <a16:colId xmlns:a16="http://schemas.microsoft.com/office/drawing/2014/main" val="2033838545"/>
                    </a:ext>
                  </a:extLst>
                </a:gridCol>
                <a:gridCol w="2006668">
                  <a:extLst>
                    <a:ext uri="{9D8B030D-6E8A-4147-A177-3AD203B41FA5}">
                      <a16:colId xmlns:a16="http://schemas.microsoft.com/office/drawing/2014/main" val="4135029700"/>
                    </a:ext>
                  </a:extLst>
                </a:gridCol>
                <a:gridCol w="2006014">
                  <a:extLst>
                    <a:ext uri="{9D8B030D-6E8A-4147-A177-3AD203B41FA5}">
                      <a16:colId xmlns:a16="http://schemas.microsoft.com/office/drawing/2014/main" val="1714845761"/>
                    </a:ext>
                  </a:extLst>
                </a:gridCol>
                <a:gridCol w="2006014">
                  <a:extLst>
                    <a:ext uri="{9D8B030D-6E8A-4147-A177-3AD203B41FA5}">
                      <a16:colId xmlns:a16="http://schemas.microsoft.com/office/drawing/2014/main" val="4138669838"/>
                    </a:ext>
                  </a:extLst>
                </a:gridCol>
                <a:gridCol w="2006014">
                  <a:extLst>
                    <a:ext uri="{9D8B030D-6E8A-4147-A177-3AD203B41FA5}">
                      <a16:colId xmlns:a16="http://schemas.microsoft.com/office/drawing/2014/main" val="1406165838"/>
                    </a:ext>
                  </a:extLst>
                </a:gridCol>
              </a:tblGrid>
              <a:tr h="411847">
                <a:tc>
                  <a:txBody>
                    <a:bodyPr/>
                    <a:lstStyle/>
                    <a:p>
                      <a:pPr algn="ctr"/>
                      <a:endParaRPr lang="en-US" sz="1200" dirty="0">
                        <a:solidFill>
                          <a:schemeClr val="bg1"/>
                        </a:solidFill>
                        <a:latin typeface="+mn-lt"/>
                        <a:ea typeface="+mn-ea"/>
                        <a:cs typeface="+mn-ea"/>
                        <a:sym typeface="+mn-lt"/>
                      </a:endParaRP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a:endParaRPr lang="en-US" sz="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a:r>
                        <a:rPr lang="en-US" sz="1200" dirty="0">
                          <a:solidFill>
                            <a:schemeClr val="bg1"/>
                          </a:solidFill>
                          <a:latin typeface="+mn-lt"/>
                          <a:ea typeface="+mn-ea"/>
                          <a:cs typeface="+mn-ea"/>
                          <a:sym typeface="+mn-lt"/>
                        </a:rPr>
                        <a:t>WH66</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a:r>
                        <a:rPr lang="en-US" sz="1200" dirty="0">
                          <a:solidFill>
                            <a:schemeClr val="bg1"/>
                          </a:solidFill>
                          <a:latin typeface="+mn-lt"/>
                          <a:ea typeface="+mn-ea"/>
                          <a:cs typeface="+mn-ea"/>
                          <a:sym typeface="+mn-lt"/>
                        </a:rPr>
                        <a:t>WH67</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bg1"/>
                          </a:solidFill>
                          <a:latin typeface="+mn-lt"/>
                          <a:ea typeface="+mn-ea"/>
                          <a:cs typeface="+mn-ea"/>
                          <a:sym typeface="+mn-lt"/>
                        </a:rPr>
                        <a:t>Jabra Engage 75</a:t>
                      </a:r>
                      <a:endParaRPr lang="en-US" sz="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algn="ctr"/>
                      <a:r>
                        <a:rPr lang="en-US" altLang="zh-CN" sz="1200" dirty="0">
                          <a:solidFill>
                            <a:schemeClr val="bg1"/>
                          </a:solidFill>
                          <a:latin typeface="+mn-lt"/>
                          <a:ea typeface="+mn-ea"/>
                          <a:cs typeface="+mn-ea"/>
                          <a:sym typeface="+mn-lt"/>
                        </a:rPr>
                        <a:t>Poly </a:t>
                      </a:r>
                      <a:r>
                        <a:rPr lang="en-US" altLang="zh-CN" sz="1200" dirty="0" err="1">
                          <a:solidFill>
                            <a:schemeClr val="bg1"/>
                          </a:solidFill>
                          <a:latin typeface="+mn-lt"/>
                          <a:ea typeface="+mn-ea"/>
                          <a:cs typeface="+mn-ea"/>
                          <a:sym typeface="+mn-lt"/>
                        </a:rPr>
                        <a:t>Savi</a:t>
                      </a:r>
                      <a:r>
                        <a:rPr lang="en-US" altLang="zh-CN" sz="1200" dirty="0">
                          <a:solidFill>
                            <a:schemeClr val="bg1"/>
                          </a:solidFill>
                          <a:latin typeface="+mn-lt"/>
                          <a:ea typeface="+mn-ea"/>
                          <a:cs typeface="+mn-ea"/>
                          <a:sym typeface="+mn-lt"/>
                        </a:rPr>
                        <a:t> 8220</a:t>
                      </a:r>
                      <a:endParaRPr lang="en-US" sz="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0000">
                        <a:alpha val="57000"/>
                      </a:srgbClr>
                    </a:solidFill>
                  </a:tcPr>
                </a:tc>
                <a:extLst>
                  <a:ext uri="{0D108BD9-81ED-4DB2-BD59-A6C34878D82A}">
                    <a16:rowId xmlns:a16="http://schemas.microsoft.com/office/drawing/2014/main" val="3864799470"/>
                  </a:ext>
                </a:extLst>
              </a:tr>
              <a:tr h="287770">
                <a:tc rowSpan="6">
                  <a:txBody>
                    <a:bodyPr/>
                    <a:lstStyle/>
                    <a:p>
                      <a:pPr algn="ctr"/>
                      <a:r>
                        <a:rPr lang="en-US" sz="1200" b="1" dirty="0">
                          <a:solidFill>
                            <a:schemeClr val="bg1"/>
                          </a:solidFill>
                          <a:latin typeface="+mn-lt"/>
                          <a:ea typeface="+mn-ea"/>
                          <a:cs typeface="+mn-ea"/>
                          <a:sym typeface="+mn-lt"/>
                        </a:rPr>
                        <a:t>Headset</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algn="ctr"/>
                      <a:r>
                        <a:rPr lang="en-US" sz="1200" b="1" dirty="0">
                          <a:solidFill>
                            <a:schemeClr val="bg1"/>
                          </a:solidFill>
                          <a:latin typeface="+mn-lt"/>
                          <a:ea typeface="+mn-ea"/>
                          <a:cs typeface="+mn-ea"/>
                          <a:sym typeface="+mn-lt"/>
                        </a:rPr>
                        <a:t>Headset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a:r>
                        <a:rPr lang="en-US" sz="1200" b="0" dirty="0">
                          <a:solidFill>
                            <a:schemeClr val="bg1"/>
                          </a:solidFill>
                          <a:latin typeface="+mn-lt"/>
                          <a:ea typeface="+mn-ea"/>
                          <a:cs typeface="+mn-ea"/>
                          <a:sym typeface="+mn-lt"/>
                        </a:rPr>
                        <a:t>Dual/Mono</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a:r>
                        <a:rPr lang="en-US" sz="1200" b="0" dirty="0">
                          <a:solidFill>
                            <a:schemeClr val="bg1"/>
                          </a:solidFill>
                          <a:latin typeface="+mn-lt"/>
                          <a:ea typeface="+mn-ea"/>
                          <a:cs typeface="+mn-ea"/>
                          <a:sym typeface="+mn-lt"/>
                        </a:rPr>
                        <a:t>Convertible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Dual/Mono</a:t>
                      </a:r>
                      <a:r>
                        <a:rPr lang="en-US" altLang="zh-CN" sz="1200" b="0" dirty="0">
                          <a:solidFill>
                            <a:schemeClr val="bg1"/>
                          </a:solidFill>
                          <a:latin typeface="+mn-lt"/>
                          <a:ea typeface="+mn-ea"/>
                          <a:cs typeface="+mn-ea"/>
                          <a:sym typeface="+mn-lt"/>
                        </a:rPr>
                        <a:t>/Convertible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a:r>
                        <a:rPr lang="en-US" sz="1200" b="0" dirty="0">
                          <a:solidFill>
                            <a:schemeClr val="bg1"/>
                          </a:solidFill>
                          <a:latin typeface="+mn-lt"/>
                          <a:ea typeface="+mn-ea"/>
                          <a:cs typeface="+mn-ea"/>
                          <a:sym typeface="+mn-lt"/>
                        </a:rPr>
                        <a:t>Dual/Mono,</a:t>
                      </a:r>
                      <a:r>
                        <a:rPr lang="zh-CN" altLang="en-US" sz="1200" b="0" dirty="0">
                          <a:solidFill>
                            <a:schemeClr val="bg1"/>
                          </a:solidFill>
                          <a:latin typeface="+mn-lt"/>
                          <a:ea typeface="+mn-ea"/>
                          <a:cs typeface="+mn-ea"/>
                          <a:sym typeface="+mn-lt"/>
                        </a:rPr>
                        <a:t> </a:t>
                      </a:r>
                      <a:r>
                        <a:rPr lang="en-US" sz="1200" b="0" dirty="0">
                          <a:solidFill>
                            <a:schemeClr val="bg1"/>
                          </a:solidFill>
                          <a:latin typeface="+mn-lt"/>
                          <a:ea typeface="+mn-ea"/>
                          <a:cs typeface="+mn-ea"/>
                          <a:sym typeface="+mn-lt"/>
                        </a:rPr>
                        <a:t>Convertible</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287770">
                <a:tc vMerge="1">
                  <a:txBody>
                    <a:bodyPr/>
                    <a:lstStyle/>
                    <a:p>
                      <a:endParaRPr lang="en-US"/>
                    </a:p>
                  </a:txBody>
                  <a:tcPr/>
                </a:tc>
                <a:tc>
                  <a:txBody>
                    <a:bodyPr/>
                    <a:lstStyle/>
                    <a:p>
                      <a:pPr algn="ctr"/>
                      <a:r>
                        <a:rPr lang="en-US" sz="1200" b="1" dirty="0">
                          <a:solidFill>
                            <a:schemeClr val="bg1"/>
                          </a:solidFill>
                          <a:latin typeface="+mn-lt"/>
                          <a:ea typeface="+mn-ea"/>
                          <a:cs typeface="+mn-ea"/>
                          <a:sym typeface="+mn-lt"/>
                        </a:rPr>
                        <a:t>Microphone</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mn-lt"/>
                          <a:ea typeface="+mn-ea"/>
                          <a:cs typeface="+mn-ea"/>
                          <a:sym typeface="+mn-lt"/>
                        </a:rPr>
                        <a:t>1</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87770">
                <a:tc vMerge="1">
                  <a:txBody>
                    <a:bodyPr/>
                    <a:lstStyle/>
                    <a:p>
                      <a:endParaRPr lang="en-US" dirty="0"/>
                    </a:p>
                  </a:txBody>
                  <a:tcPr/>
                </a:tc>
                <a:tc>
                  <a:txBody>
                    <a:bodyPr/>
                    <a:lstStyle/>
                    <a:p>
                      <a:pPr algn="ctr"/>
                      <a:r>
                        <a:rPr lang="en-US" sz="1200" b="1" dirty="0">
                          <a:solidFill>
                            <a:schemeClr val="bg1"/>
                          </a:solidFill>
                          <a:latin typeface="+mn-lt"/>
                          <a:ea typeface="+mn-ea"/>
                          <a:cs typeface="+mn-ea"/>
                          <a:sym typeface="+mn-lt"/>
                        </a:rPr>
                        <a:t>Busylight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287770">
                <a:tc vMerge="1">
                  <a:txBody>
                    <a:bodyPr/>
                    <a:lstStyle/>
                    <a:p>
                      <a:pPr algn="ctr"/>
                      <a:endParaRPr lang="en-US" sz="1400" b="1" dirty="0">
                        <a:solidFill>
                          <a:schemeClr val="tx1">
                            <a:lumMod val="65000"/>
                            <a:lumOff val="35000"/>
                          </a:schemeClr>
                        </a:solidFill>
                      </a:endParaRPr>
                    </a:p>
                  </a:txBody>
                  <a:tcPr anchor="ctr"/>
                </a:tc>
                <a:tc>
                  <a:txBody>
                    <a:bodyPr/>
                    <a:lstStyle/>
                    <a:p>
                      <a:pPr algn="ctr"/>
                      <a:r>
                        <a:rPr lang="en-US" sz="1200" b="1" dirty="0">
                          <a:solidFill>
                            <a:schemeClr val="bg1"/>
                          </a:solidFill>
                          <a:latin typeface="+mn-lt"/>
                          <a:ea typeface="+mn-ea"/>
                          <a:cs typeface="+mn-ea"/>
                          <a:sym typeface="+mn-lt"/>
                        </a:rPr>
                        <a:t>ANC</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763441290"/>
                  </a:ext>
                </a:extLst>
              </a:tr>
              <a:tr h="287770">
                <a:tc vMerge="1">
                  <a:txBody>
                    <a:bodyPr/>
                    <a:lstStyle/>
                    <a:p>
                      <a:pPr algn="ctr"/>
                      <a:endParaRPr lang="en-US" sz="1400" b="1" dirty="0">
                        <a:solidFill>
                          <a:schemeClr val="tx1">
                            <a:lumMod val="65000"/>
                            <a:lumOff val="35000"/>
                          </a:schemeClr>
                        </a:solidFill>
                        <a:latin typeface="+mn-lt"/>
                        <a:ea typeface="+mn-ea"/>
                        <a:cs typeface="+mn-ea"/>
                        <a:sym typeface="+mn-lt"/>
                      </a:endParaRPr>
                    </a:p>
                  </a:txBody>
                  <a:tcPr anchor="ctr"/>
                </a:tc>
                <a:tc>
                  <a:txBody>
                    <a:bodyPr/>
                    <a:lstStyle/>
                    <a:p>
                      <a:pPr algn="ctr"/>
                      <a:r>
                        <a:rPr lang="en-US" sz="1200" b="1" dirty="0">
                          <a:solidFill>
                            <a:schemeClr val="bg1"/>
                          </a:solidFill>
                          <a:latin typeface="+mn-lt"/>
                          <a:ea typeface="+mn-ea"/>
                          <a:cs typeface="+mn-ea"/>
                          <a:sym typeface="+mn-lt"/>
                        </a:rPr>
                        <a:t>Talking </a:t>
                      </a:r>
                      <a:r>
                        <a:rPr lang="en-US" sz="1200" b="1" dirty="0" smtClean="0">
                          <a:solidFill>
                            <a:schemeClr val="bg1"/>
                          </a:solidFill>
                          <a:latin typeface="+mn-lt"/>
                          <a:ea typeface="+mn-ea"/>
                          <a:cs typeface="+mn-ea"/>
                          <a:sym typeface="+mn-lt"/>
                        </a:rPr>
                        <a:t>Time (up to)</a:t>
                      </a:r>
                      <a:endParaRPr lang="en-US" sz="1200" b="1"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bg1"/>
                          </a:solidFill>
                          <a:latin typeface="+mn-lt"/>
                          <a:ea typeface="+mn-ea"/>
                          <a:cs typeface="+mn-ea"/>
                        </a:rPr>
                        <a:t>Mono:13h/Dual:14h</a:t>
                      </a:r>
                      <a:endParaRPr lang="en-US" altLang="zh-CN" sz="1200" b="0" kern="1200" dirty="0">
                        <a:solidFill>
                          <a:schemeClr val="bg1"/>
                        </a:solidFill>
                        <a:latin typeface="+mn-lt"/>
                        <a:ea typeface="+mn-ea"/>
                        <a:cs typeface="+mn-ea"/>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mn-lt"/>
                          <a:ea typeface="+mn-ea"/>
                          <a:cs typeface="+mn-ea"/>
                          <a:sym typeface="+mn-lt"/>
                        </a:rPr>
                        <a:t>8</a:t>
                      </a:r>
                      <a:r>
                        <a:rPr lang="en-US" sz="1200" b="0" kern="1200" dirty="0" smtClean="0">
                          <a:solidFill>
                            <a:schemeClr val="bg1"/>
                          </a:solidFill>
                          <a:latin typeface="+mn-lt"/>
                          <a:ea typeface="+mn-ea"/>
                          <a:cs typeface="+mn-ea"/>
                          <a:sym typeface="+mn-lt"/>
                        </a:rPr>
                        <a:t>h</a:t>
                      </a:r>
                      <a:endParaRPr lang="en-US" sz="1200" b="0" kern="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13h</a:t>
                      </a:r>
                      <a:r>
                        <a:rPr lang="en-US" altLang="zh-CN" sz="1200" b="0" dirty="0">
                          <a:solidFill>
                            <a:schemeClr val="bg1"/>
                          </a:solidFill>
                          <a:latin typeface="+mn-lt"/>
                          <a:ea typeface="+mn-ea"/>
                          <a:cs typeface="+mn-ea"/>
                          <a:sym typeface="+mn-lt"/>
                        </a:rPr>
                        <a:t>/9h</a:t>
                      </a: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latin typeface="+mn-lt"/>
                          <a:ea typeface="+mn-ea"/>
                          <a:cs typeface="+mn-ea"/>
                          <a:sym typeface="+mn-lt"/>
                        </a:rPr>
                        <a:t>13h</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446395203"/>
                  </a:ext>
                </a:extLst>
              </a:tr>
              <a:tr h="287770">
                <a:tc vMerge="1">
                  <a:txBody>
                    <a:bodyPr/>
                    <a:lstStyle/>
                    <a:p>
                      <a:pPr algn="ctr"/>
                      <a:endParaRPr lang="en-US" sz="1400" b="1" dirty="0">
                        <a:solidFill>
                          <a:schemeClr val="tx1">
                            <a:lumMod val="65000"/>
                            <a:lumOff val="35000"/>
                          </a:schemeClr>
                        </a:solidFill>
                        <a:latin typeface="+mn-lt"/>
                        <a:ea typeface="+mn-ea"/>
                        <a:cs typeface="+mn-ea"/>
                        <a:sym typeface="+mn-lt"/>
                      </a:endParaRPr>
                    </a:p>
                  </a:txBody>
                  <a:tcPr anchor="ctr"/>
                </a:tc>
                <a:tc>
                  <a:txBody>
                    <a:bodyPr/>
                    <a:lstStyle/>
                    <a:p>
                      <a:pPr algn="ctr"/>
                      <a:r>
                        <a:rPr lang="en-US" sz="1200" b="1" dirty="0" smtClean="0">
                          <a:solidFill>
                            <a:schemeClr val="bg1"/>
                          </a:solidFill>
                          <a:latin typeface="+mn-lt"/>
                          <a:ea typeface="+mn-ea"/>
                          <a:cs typeface="+mn-ea"/>
                          <a:sym typeface="+mn-lt"/>
                        </a:rPr>
                        <a:t>Range (up to)</a:t>
                      </a:r>
                      <a:endParaRPr lang="en-US" sz="1200" b="1"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mn-lt"/>
                          <a:ea typeface="+mn-ea"/>
                          <a:cs typeface="+mn-ea"/>
                          <a:sym typeface="+mn-lt"/>
                        </a:rPr>
                        <a:t>160m/525ft</a:t>
                      </a:r>
                      <a:endParaRPr lang="en-US" sz="1200" b="0" kern="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mn-lt"/>
                          <a:ea typeface="+mn-ea"/>
                          <a:cs typeface="+mn-ea"/>
                          <a:sym typeface="+mn-lt"/>
                        </a:rPr>
                        <a:t>120m/394ft</a:t>
                      </a:r>
                      <a:endParaRPr lang="en-US" sz="1200" b="0" kern="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ea typeface="+mn-ea"/>
                          <a:cs typeface="+mn-ea"/>
                          <a:sym typeface="+mn-lt"/>
                        </a:rPr>
                        <a:t>150m/490ft</a:t>
                      </a: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bg1"/>
                          </a:solidFill>
                          <a:latin typeface="+mn-lt"/>
                          <a:ea typeface="+mn-ea"/>
                          <a:cs typeface="+mn-ea"/>
                          <a:sym typeface="+mn-lt"/>
                        </a:rPr>
                        <a:t>180m/590ft</a:t>
                      </a:r>
                      <a:endParaRPr lang="en-US" sz="1200" b="0" kern="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02595912"/>
                  </a:ext>
                </a:extLst>
              </a:tr>
              <a:tr h="287770">
                <a:tc rowSpan="4">
                  <a:txBody>
                    <a:bodyPr/>
                    <a:lstStyle/>
                    <a:p>
                      <a:pPr algn="ctr"/>
                      <a:r>
                        <a:rPr lang="en-US" sz="1200" b="1" dirty="0">
                          <a:solidFill>
                            <a:schemeClr val="bg1"/>
                          </a:solidFill>
                          <a:latin typeface="+mn-lt"/>
                          <a:ea typeface="+mn-ea"/>
                          <a:cs typeface="+mn-ea"/>
                          <a:sym typeface="+mn-lt"/>
                        </a:rPr>
                        <a:t>DECT Base</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algn="ctr"/>
                      <a:r>
                        <a:rPr lang="en-US" sz="1200" b="1" dirty="0">
                          <a:solidFill>
                            <a:schemeClr val="bg1"/>
                          </a:solidFill>
                          <a:latin typeface="+mn-lt"/>
                          <a:ea typeface="+mn-ea"/>
                          <a:cs typeface="+mn-ea"/>
                          <a:sym typeface="+mn-lt"/>
                        </a:rPr>
                        <a:t>Connection</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USB, 2x Bluetooth</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USB, 2x Bluetooth</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2x USB, RJ,</a:t>
                      </a:r>
                      <a:r>
                        <a:rPr lang="zh-CN" altLang="en-US" sz="1200" b="0" dirty="0">
                          <a:solidFill>
                            <a:schemeClr val="bg1"/>
                          </a:solidFill>
                          <a:latin typeface="+mn-lt"/>
                          <a:ea typeface="+mn-ea"/>
                          <a:cs typeface="+mn-ea"/>
                          <a:sym typeface="+mn-lt"/>
                        </a:rPr>
                        <a:t> </a:t>
                      </a:r>
                      <a:r>
                        <a:rPr lang="en-US" altLang="zh-CN" sz="1200" b="0" dirty="0">
                          <a:solidFill>
                            <a:schemeClr val="bg1"/>
                          </a:solidFill>
                          <a:latin typeface="+mn-lt"/>
                          <a:ea typeface="+mn-ea"/>
                          <a:cs typeface="+mn-ea"/>
                          <a:sym typeface="+mn-lt"/>
                        </a:rPr>
                        <a:t>2x </a:t>
                      </a:r>
                      <a:r>
                        <a:rPr lang="en-US" sz="1200" b="0" dirty="0">
                          <a:solidFill>
                            <a:schemeClr val="bg1"/>
                          </a:solidFill>
                          <a:latin typeface="+mn-lt"/>
                          <a:ea typeface="+mn-ea"/>
                          <a:cs typeface="+mn-ea"/>
                          <a:sym typeface="+mn-lt"/>
                        </a:rPr>
                        <a:t>Bluetooth</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USB, RJ, Bluetooth</a:t>
                      </a: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479616">
                <a:tc vMerge="1">
                  <a:txBody>
                    <a:bodyPr/>
                    <a:lstStyle/>
                    <a:p>
                      <a:endParaRPr lang="en-US" dirty="0"/>
                    </a:p>
                  </a:txBody>
                  <a:tcPr/>
                </a:tc>
                <a:tc>
                  <a:txBody>
                    <a:bodyPr/>
                    <a:lstStyle/>
                    <a:p>
                      <a:pPr algn="ctr"/>
                      <a:r>
                        <a:rPr lang="en-US" sz="1200" b="1" dirty="0">
                          <a:solidFill>
                            <a:schemeClr val="bg1"/>
                          </a:solidFill>
                          <a:latin typeface="+mn-lt"/>
                          <a:ea typeface="+mn-ea"/>
                          <a:cs typeface="+mn-ea"/>
                          <a:sym typeface="+mn-lt"/>
                        </a:rPr>
                        <a:t>Touch screen</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ea typeface="+mn-ea"/>
                          <a:cs typeface="+mn-ea"/>
                          <a:sym typeface="+mn-lt"/>
                        </a:rPr>
                        <a:t>4-inch IPS Touch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ea typeface="+mn-ea"/>
                          <a:cs typeface="+mn-ea"/>
                          <a:sym typeface="+mn-lt"/>
                        </a:rPr>
                        <a:t>Screen</a:t>
                      </a: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ea typeface="+mn-ea"/>
                          <a:cs typeface="+mn-ea"/>
                          <a:sym typeface="+mn-lt"/>
                        </a:rPr>
                        <a:t>4-inch IPS Touch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mn-lt"/>
                          <a:ea typeface="+mn-ea"/>
                          <a:cs typeface="+mn-ea"/>
                          <a:sym typeface="+mn-lt"/>
                        </a:rPr>
                        <a:t>Screen</a:t>
                      </a: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082483505"/>
                  </a:ext>
                </a:extLst>
              </a:tr>
              <a:tr h="287770">
                <a:tc vMerge="1">
                  <a:txBody>
                    <a:bodyPr/>
                    <a:lstStyle/>
                    <a:p>
                      <a:endParaRPr lang="en-US" dirty="0"/>
                    </a:p>
                  </a:txBody>
                  <a:tcPr/>
                </a:tc>
                <a:tc>
                  <a:txBody>
                    <a:bodyPr/>
                    <a:lstStyle/>
                    <a:p>
                      <a:pPr algn="ctr"/>
                      <a:r>
                        <a:rPr lang="en-US" sz="1200" b="1" dirty="0">
                          <a:solidFill>
                            <a:schemeClr val="bg1"/>
                          </a:solidFill>
                          <a:latin typeface="+mn-lt"/>
                          <a:ea typeface="+mn-ea"/>
                          <a:cs typeface="+mn-ea"/>
                          <a:sym typeface="+mn-lt"/>
                        </a:rPr>
                        <a:t>Hand-free Speaker</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657858853"/>
                  </a:ext>
                </a:extLst>
              </a:tr>
              <a:tr h="287770">
                <a:tc vMerge="1">
                  <a:txBody>
                    <a:bodyPr/>
                    <a:lstStyle/>
                    <a:p>
                      <a:pPr algn="ctr"/>
                      <a:endParaRPr lang="en-US" dirty="0"/>
                    </a:p>
                  </a:txBody>
                  <a:tcPr anchor="ctr"/>
                </a:tc>
                <a:tc>
                  <a:txBody>
                    <a:bodyPr/>
                    <a:lstStyle/>
                    <a:p>
                      <a:pPr algn="ctr"/>
                      <a:r>
                        <a:rPr lang="en-US" sz="1200" b="1" dirty="0">
                          <a:solidFill>
                            <a:schemeClr val="bg1"/>
                          </a:solidFill>
                          <a:latin typeface="+mn-lt"/>
                          <a:ea typeface="+mn-ea"/>
                          <a:cs typeface="+mn-ea"/>
                          <a:sym typeface="+mn-lt"/>
                        </a:rPr>
                        <a:t>USB 3.0 Hub</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 (2x)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 (2x)</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453310817"/>
                  </a:ext>
                </a:extLst>
              </a:tr>
              <a:tr h="28777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latin typeface="+mn-lt"/>
                          <a:ea typeface="+mn-ea"/>
                          <a:cs typeface="+mn-ea"/>
                          <a:sym typeface="+mn-lt"/>
                        </a:rPr>
                        <a:t>(Optional)</a:t>
                      </a:r>
                      <a:endParaRPr lang="en-US" sz="1200" b="1" dirty="0">
                        <a:solidFill>
                          <a:schemeClr val="bg1"/>
                        </a:solidFill>
                        <a:latin typeface="+mn-lt"/>
                        <a:ea typeface="+mn-ea"/>
                        <a:cs typeface="+mn-ea"/>
                        <a:sym typeface="+mn-lt"/>
                      </a:endParaRPr>
                    </a:p>
                    <a:p>
                      <a:pPr algn="ctr"/>
                      <a:r>
                        <a:rPr lang="en-US" sz="1200" b="1" dirty="0">
                          <a:solidFill>
                            <a:schemeClr val="bg1"/>
                          </a:solidFill>
                          <a:latin typeface="+mn-lt"/>
                          <a:ea typeface="+mn-ea"/>
                          <a:cs typeface="+mn-ea"/>
                          <a:sym typeface="+mn-lt"/>
                        </a:rPr>
                        <a:t>Accessories</a:t>
                      </a:r>
                    </a:p>
                  </a:txBody>
                  <a:tcPr anchor="ctr">
                    <a:lnL w="12700" cap="flat" cmpd="sng" algn="ctr">
                      <a:no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2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ea typeface="+mn-ea"/>
                          <a:cs typeface="+mn-ea"/>
                          <a:sym typeface="+mn-lt"/>
                        </a:rPr>
                        <a:t>Busylight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87770">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ea typeface="+mn-ea"/>
                          <a:cs typeface="+mn-ea"/>
                          <a:sym typeface="+mn-lt"/>
                        </a:rPr>
                        <a:t>Wireless Charger</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ea typeface="+mn-ea"/>
                          <a:cs typeface="+mn-ea"/>
                          <a:sym typeface="+mn-lt"/>
                        </a:rPr>
                        <a:t>√</a:t>
                      </a: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ea typeface="+mn-ea"/>
                        <a:cs typeface="+mn-ea"/>
                        <a:sym typeface="+mn-lt"/>
                      </a:endParaRPr>
                    </a:p>
                  </a:txBody>
                  <a:tcPr anchor="ctr">
                    <a:lnL w="3175" cap="flat" cmpd="sng" algn="ctr">
                      <a:solidFill>
                        <a:schemeClr val="bg2">
                          <a:lumMod val="90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295052405"/>
                  </a:ext>
                </a:extLst>
              </a:tr>
            </a:tbl>
          </a:graphicData>
        </a:graphic>
      </p:graphicFrame>
      <p:sp>
        <p:nvSpPr>
          <p:cNvPr id="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DECT Wireless Headset benchmark</a:t>
            </a: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093" y="772805"/>
            <a:ext cx="1687300" cy="168730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089" y="762864"/>
            <a:ext cx="1523550" cy="152355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885" y="779559"/>
            <a:ext cx="1473160" cy="1473160"/>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029" y="914067"/>
            <a:ext cx="856649" cy="1240664"/>
          </a:xfrm>
          <a:prstGeom prst="rect">
            <a:avLst/>
          </a:prstGeom>
        </p:spPr>
      </p:pic>
    </p:spTree>
    <p:extLst>
      <p:ext uri="{BB962C8B-B14F-4D97-AF65-F5344CB8AC3E}">
        <p14:creationId xmlns:p14="http://schemas.microsoft.com/office/powerpoint/2010/main" val="2582223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840A1DAE-A7CE-4495-933D-82C3E6E9713F}"/>
              </a:ext>
            </a:extLst>
          </p:cNvPr>
          <p:cNvSpPr txBox="1"/>
          <p:nvPr/>
        </p:nvSpPr>
        <p:spPr>
          <a:xfrm>
            <a:off x="0" y="2946655"/>
            <a:ext cx="12192000" cy="1354217"/>
          </a:xfrm>
          <a:prstGeom prst="rect">
            <a:avLst/>
          </a:prstGeom>
          <a:noFill/>
        </p:spPr>
        <p:txBody>
          <a:bodyPr wrap="square" lIns="0" tIns="0" rIns="0" bIns="0" rtlCol="0">
            <a:spAutoFit/>
          </a:bodyPr>
          <a:lstStyle/>
          <a:p>
            <a:pPr algn="ctr" defTabSz="914232"/>
            <a:r>
              <a:rPr lang="en-US" altLang="zh-CN" sz="4400" dirty="0" smtClean="0">
                <a:solidFill>
                  <a:srgbClr val="00FFC6"/>
                </a:solidFill>
                <a:latin typeface="Helvetica" panose="020B0604020202030204" pitchFamily="34" charset="0"/>
              </a:rPr>
              <a:t>UH38</a:t>
            </a:r>
            <a:r>
              <a:rPr lang="en-US" altLang="zh-CN" sz="4400" dirty="0" smtClean="0">
                <a:solidFill>
                  <a:schemeClr val="bg1"/>
                </a:solidFill>
                <a:latin typeface="Helvetica" panose="020B0604020202030204" pitchFamily="34" charset="0"/>
              </a:rPr>
              <a:t> &amp; UH36 &amp; UH34</a:t>
            </a:r>
          </a:p>
          <a:p>
            <a:pPr algn="ctr" defTabSz="914232"/>
            <a:r>
              <a:rPr lang="en-US" altLang="zh-CN" sz="4400" dirty="0" smtClean="0">
                <a:solidFill>
                  <a:schemeClr val="bg1"/>
                </a:solidFill>
                <a:latin typeface="Helvetica" panose="020B0604020202030204" pitchFamily="34" charset="0"/>
              </a:rPr>
              <a:t>USB Wired Headset Series</a:t>
            </a:r>
            <a:endParaRPr lang="en-US" altLang="zh-CN" sz="3200" dirty="0">
              <a:solidFill>
                <a:schemeClr val="bg1"/>
              </a:solidFill>
              <a:latin typeface="HelveticaNeue LT 45 Light" panose="020B04040200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968" y="2092897"/>
            <a:ext cx="908307" cy="786985"/>
          </a:xfrm>
          <a:prstGeom prst="rect">
            <a:avLst/>
          </a:prstGeom>
        </p:spPr>
      </p:pic>
    </p:spTree>
    <p:extLst>
      <p:ext uri="{BB962C8B-B14F-4D97-AF65-F5344CB8AC3E}">
        <p14:creationId xmlns:p14="http://schemas.microsoft.com/office/powerpoint/2010/main" val="153294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hqprint">
            <a:extLst>
              <a:ext uri="{28A0092B-C50C-407E-A947-70E740481C1C}">
                <a14:useLocalDpi xmlns:a14="http://schemas.microsoft.com/office/drawing/2010/main"/>
              </a:ext>
            </a:extLst>
          </a:blip>
          <a:srcRect l="10799" t="15647" b="4537"/>
          <a:stretch/>
        </p:blipFill>
        <p:spPr>
          <a:xfrm>
            <a:off x="8110390" y="1984440"/>
            <a:ext cx="4088706" cy="2441644"/>
          </a:xfrm>
          <a:prstGeom prst="rect">
            <a:avLst/>
          </a:prstGeom>
        </p:spPr>
      </p:pic>
      <p:sp>
        <p:nvSpPr>
          <p:cNvPr id="6" name="矩形 5"/>
          <p:cNvSpPr/>
          <p:nvPr/>
        </p:nvSpPr>
        <p:spPr>
          <a:xfrm>
            <a:off x="1196132" y="4677564"/>
            <a:ext cx="2091200" cy="5078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gn="ctr">
              <a:lnSpc>
                <a:spcPct val="150000"/>
              </a:lnSpc>
            </a:pPr>
            <a:r>
              <a:rPr lang="en-US" altLang="zh-CN" b="1" dirty="0">
                <a:solidFill>
                  <a:schemeClr val="bg1"/>
                </a:solidFill>
                <a:latin typeface="+mj-lt"/>
                <a:ea typeface="微软雅黑" panose="020B0503020204020204" pitchFamily="34" charset="-122"/>
              </a:rPr>
              <a:t>Call Center</a:t>
            </a:r>
            <a:endParaRPr lang="zh-CN" altLang="en-US" b="1" dirty="0">
              <a:solidFill>
                <a:schemeClr val="bg1"/>
              </a:solidFill>
              <a:latin typeface="+mj-lt"/>
              <a:ea typeface="微软雅黑" panose="020B0503020204020204" pitchFamily="34" charset="-122"/>
            </a:endParaRPr>
          </a:p>
        </p:txBody>
      </p:sp>
      <p:sp>
        <p:nvSpPr>
          <p:cNvPr id="8" name="矩形 7"/>
          <p:cNvSpPr/>
          <p:nvPr/>
        </p:nvSpPr>
        <p:spPr>
          <a:xfrm>
            <a:off x="5190187" y="4677564"/>
            <a:ext cx="1802888" cy="5078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gn="ctr">
              <a:lnSpc>
                <a:spcPct val="150000"/>
              </a:lnSpc>
            </a:pPr>
            <a:r>
              <a:rPr lang="en-US" altLang="zh-CN" b="1" dirty="0">
                <a:solidFill>
                  <a:schemeClr val="bg1"/>
                </a:solidFill>
                <a:latin typeface="+mj-lt"/>
                <a:ea typeface="微软雅黑" panose="020B0503020204020204" pitchFamily="34" charset="-122"/>
              </a:rPr>
              <a:t>Office Room</a:t>
            </a:r>
            <a:endParaRPr lang="zh-CN" altLang="en-US" b="1" dirty="0">
              <a:solidFill>
                <a:schemeClr val="bg1"/>
              </a:solidFill>
              <a:latin typeface="+mj-lt"/>
              <a:ea typeface="微软雅黑" panose="020B0503020204020204" pitchFamily="34" charset="-122"/>
            </a:endParaRPr>
          </a:p>
        </p:txBody>
      </p:sp>
      <p:sp>
        <p:nvSpPr>
          <p:cNvPr id="9" name="矩形 8"/>
          <p:cNvSpPr/>
          <p:nvPr/>
        </p:nvSpPr>
        <p:spPr>
          <a:xfrm>
            <a:off x="8906198" y="4677564"/>
            <a:ext cx="2320718" cy="5078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gn="ctr">
              <a:lnSpc>
                <a:spcPct val="150000"/>
              </a:lnSpc>
            </a:pPr>
            <a:r>
              <a:rPr lang="en-US" altLang="zh-CN" b="1" dirty="0">
                <a:solidFill>
                  <a:schemeClr val="bg1"/>
                </a:solidFill>
                <a:latin typeface="+mj-lt"/>
                <a:ea typeface="微软雅黑" panose="020B0503020204020204" pitchFamily="34" charset="-122"/>
              </a:rPr>
              <a:t>Remote Worker</a:t>
            </a:r>
          </a:p>
        </p:txBody>
      </p:sp>
      <p:sp>
        <p:nvSpPr>
          <p:cNvPr id="13" name="矩形 12"/>
          <p:cNvSpPr/>
          <p:nvPr/>
        </p:nvSpPr>
        <p:spPr>
          <a:xfrm>
            <a:off x="702459" y="1398467"/>
            <a:ext cx="10778344" cy="369332"/>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gn="ctr"/>
            <a:r>
              <a:rPr lang="en-US" altLang="zh-CN" dirty="0">
                <a:solidFill>
                  <a:schemeClr val="bg1"/>
                </a:solidFill>
                <a:latin typeface="+mj-lt"/>
                <a:ea typeface="微软雅黑" panose="020B0503020204020204" pitchFamily="34" charset="-122"/>
              </a:rPr>
              <a:t>Unified Communication USB Cored Headset. A peripheral mainly used in office room for calls and music. </a:t>
            </a:r>
          </a:p>
        </p:txBody>
      </p:sp>
      <p:grpSp>
        <p:nvGrpSpPr>
          <p:cNvPr id="2" name="组合 1"/>
          <p:cNvGrpSpPr/>
          <p:nvPr/>
        </p:nvGrpSpPr>
        <p:grpSpPr>
          <a:xfrm>
            <a:off x="0" y="1981279"/>
            <a:ext cx="8119430" cy="2448295"/>
            <a:chOff x="0" y="2211460"/>
            <a:chExt cx="7581895" cy="2286210"/>
          </a:xfrm>
        </p:grpSpPr>
        <p:pic>
          <p:nvPicPr>
            <p:cNvPr id="20" name="Picture 19">
              <a:extLst>
                <a:ext uri="{FF2B5EF4-FFF2-40B4-BE49-F238E27FC236}">
                  <a16:creationId xmlns:a16="http://schemas.microsoft.com/office/drawing/2014/main" id="{10B5AE91-D249-40E8-86DE-10C942CE53EC}"/>
                </a:ext>
              </a:extLst>
            </p:cNvPr>
            <p:cNvPicPr>
              <a:picLocks noChangeAspect="1"/>
            </p:cNvPicPr>
            <p:nvPr/>
          </p:nvPicPr>
          <p:blipFill>
            <a:blip r:embed="rId4"/>
            <a:stretch>
              <a:fillRect/>
            </a:stretch>
          </p:blipFill>
          <p:spPr>
            <a:xfrm>
              <a:off x="0" y="2211460"/>
              <a:ext cx="3802952" cy="2286210"/>
            </a:xfrm>
            <a:prstGeom prst="rect">
              <a:avLst/>
            </a:prstGeom>
          </p:spPr>
        </p:pic>
        <p:pic>
          <p:nvPicPr>
            <p:cNvPr id="18" name="Picture 17">
              <a:extLst>
                <a:ext uri="{FF2B5EF4-FFF2-40B4-BE49-F238E27FC236}">
                  <a16:creationId xmlns:a16="http://schemas.microsoft.com/office/drawing/2014/main" id="{B2D1B382-06AD-455B-9ED6-521E1F3D9734}"/>
                </a:ext>
              </a:extLst>
            </p:cNvPr>
            <p:cNvPicPr>
              <a:picLocks noChangeAspect="1"/>
            </p:cNvPicPr>
            <p:nvPr/>
          </p:nvPicPr>
          <p:blipFill rotWithShape="1">
            <a:blip r:embed="rId5"/>
            <a:srcRect l="-1" r="17072"/>
            <a:stretch/>
          </p:blipFill>
          <p:spPr>
            <a:xfrm>
              <a:off x="3802952" y="2211460"/>
              <a:ext cx="3778943" cy="2280637"/>
            </a:xfrm>
            <a:prstGeom prst="rect">
              <a:avLst/>
            </a:prstGeom>
          </p:spPr>
        </p:pic>
      </p:grpSp>
      <p:sp>
        <p:nvSpPr>
          <p:cNvPr id="1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Yealink USB Headsets</a:t>
            </a:r>
          </a:p>
        </p:txBody>
      </p:sp>
      <p:sp>
        <p:nvSpPr>
          <p:cNvPr id="15" name="矩形 14"/>
          <p:cNvSpPr/>
          <p:nvPr/>
        </p:nvSpPr>
        <p:spPr>
          <a:xfrm>
            <a:off x="0" y="4429574"/>
            <a:ext cx="12195672"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cxnSp>
        <p:nvCxnSpPr>
          <p:cNvPr id="16" name="直接连接符 15"/>
          <p:cNvCxnSpPr/>
          <p:nvPr/>
        </p:nvCxnSpPr>
        <p:spPr>
          <a:xfrm>
            <a:off x="4083139" y="4700647"/>
            <a:ext cx="0" cy="46166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10390" y="4700647"/>
            <a:ext cx="0" cy="46166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31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14229" b="27594"/>
          <a:stretch/>
        </p:blipFill>
        <p:spPr>
          <a:xfrm>
            <a:off x="11151" y="0"/>
            <a:ext cx="12165981" cy="6846849"/>
          </a:xfrm>
          <a:prstGeom prst="rect">
            <a:avLst/>
          </a:prstGeom>
        </p:spPr>
      </p:pic>
      <p:sp>
        <p:nvSpPr>
          <p:cNvPr id="3" name="矩形 2"/>
          <p:cNvSpPr/>
          <p:nvPr/>
        </p:nvSpPr>
        <p:spPr>
          <a:xfrm>
            <a:off x="0" y="0"/>
            <a:ext cx="12192000"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40A1DAE-A7CE-4495-933D-82C3E6E9713F}"/>
              </a:ext>
            </a:extLst>
          </p:cNvPr>
          <p:cNvSpPr txBox="1"/>
          <p:nvPr/>
        </p:nvSpPr>
        <p:spPr>
          <a:xfrm>
            <a:off x="11151" y="2445565"/>
            <a:ext cx="12192000" cy="677108"/>
          </a:xfrm>
          <a:prstGeom prst="rect">
            <a:avLst/>
          </a:prstGeom>
          <a:noFill/>
        </p:spPr>
        <p:txBody>
          <a:bodyPr wrap="square" lIns="0" tIns="0" rIns="0" bIns="0" rtlCol="0">
            <a:spAutoFit/>
          </a:bodyPr>
          <a:lstStyle/>
          <a:p>
            <a:pPr algn="ctr" defTabSz="914232"/>
            <a:r>
              <a:rPr lang="en-US" altLang="zh-CN" sz="4400" dirty="0" smtClean="0">
                <a:solidFill>
                  <a:schemeClr val="bg1"/>
                </a:solidFill>
                <a:latin typeface="Arial" panose="020B0604020202020204" pitchFamily="34" charset="0"/>
                <a:cs typeface="Arial" panose="020B0604020202020204" pitchFamily="34" charset="0"/>
              </a:rPr>
              <a:t>UH38 Premium USB Wired Headset</a:t>
            </a:r>
            <a:endParaRPr lang="en-US" altLang="zh-CN" sz="3200" dirty="0">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380B0476-EC41-4B75-A934-AA52C60A6125}"/>
              </a:ext>
            </a:extLst>
          </p:cNvPr>
          <p:cNvSpPr txBox="1"/>
          <p:nvPr/>
        </p:nvSpPr>
        <p:spPr>
          <a:xfrm>
            <a:off x="22302" y="3119627"/>
            <a:ext cx="12192000" cy="830997"/>
          </a:xfrm>
          <a:prstGeom prst="rect">
            <a:avLst/>
          </a:prstGeom>
          <a:noFill/>
        </p:spPr>
        <p:txBody>
          <a:bodyPr wrap="square">
            <a:spAutoFit/>
          </a:bodyPr>
          <a:lstStyle/>
          <a:p>
            <a:pPr algn="ctr"/>
            <a:r>
              <a:rPr lang="en-US" altLang="zh-CN" sz="4800" b="1" i="0" dirty="0" smtClean="0">
                <a:solidFill>
                  <a:srgbClr val="00F4BE"/>
                </a:solidFill>
                <a:effectLst/>
                <a:latin typeface="Arial" panose="020B0604020202020204" pitchFamily="34" charset="0"/>
                <a:cs typeface="Arial" panose="020B0604020202020204" pitchFamily="34" charset="0"/>
              </a:rPr>
              <a:t>ONE HEADSET</a:t>
            </a:r>
            <a:r>
              <a:rPr lang="en-US" altLang="zh-CN" sz="4800" b="1" dirty="0" smtClean="0">
                <a:solidFill>
                  <a:srgbClr val="00F4BE"/>
                </a:solidFill>
                <a:latin typeface="Arial" panose="020B0604020202020204" pitchFamily="34" charset="0"/>
                <a:cs typeface="Arial" panose="020B0604020202020204" pitchFamily="34" charset="0"/>
              </a:rPr>
              <a:t>, </a:t>
            </a:r>
            <a:r>
              <a:rPr lang="en-US" altLang="zh-CN" sz="4800" b="1" dirty="0" smtClean="0">
                <a:solidFill>
                  <a:srgbClr val="1085FA"/>
                </a:solidFill>
                <a:latin typeface="Arial" panose="020B0604020202020204" pitchFamily="34" charset="0"/>
                <a:cs typeface="Arial" panose="020B0604020202020204" pitchFamily="34" charset="0"/>
              </a:rPr>
              <a:t>DUAL CONNECTION</a:t>
            </a:r>
            <a:endParaRPr lang="zh-CN" altLang="en-US" sz="5400" dirty="0">
              <a:solidFill>
                <a:srgbClr val="1085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35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1158251"/>
            <a:ext cx="12192000" cy="3650904"/>
            <a:chOff x="0" y="1158251"/>
            <a:chExt cx="11047444" cy="3650904"/>
          </a:xfrm>
        </p:grpSpPr>
        <p:sp>
          <p:nvSpPr>
            <p:cNvPr id="12" name="矩形 11"/>
            <p:cNvSpPr/>
            <p:nvPr/>
          </p:nvSpPr>
          <p:spPr>
            <a:xfrm>
              <a:off x="0" y="1158251"/>
              <a:ext cx="4173105" cy="360518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253939" y="1158251"/>
              <a:ext cx="6793505" cy="360518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0" y="4763436"/>
              <a:ext cx="4173105"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17" name="矩形 16"/>
            <p:cNvSpPr/>
            <p:nvPr/>
          </p:nvSpPr>
          <p:spPr>
            <a:xfrm flipV="1">
              <a:off x="4253111" y="4763435"/>
              <a:ext cx="6794333" cy="45719"/>
            </a:xfrm>
            <a:prstGeom prst="rect">
              <a:avLst/>
            </a:prstGeom>
            <a:solidFill>
              <a:srgbClr val="00F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gr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469" y="1402212"/>
            <a:ext cx="4904229" cy="3415881"/>
          </a:xfrm>
          <a:prstGeom prst="rect">
            <a:avLst/>
          </a:prstGeom>
        </p:spPr>
      </p:pic>
      <p:sp>
        <p:nvSpPr>
          <p:cNvPr id="13" name="矩形 12"/>
          <p:cNvSpPr/>
          <p:nvPr/>
        </p:nvSpPr>
        <p:spPr>
          <a:xfrm>
            <a:off x="0" y="4920892"/>
            <a:ext cx="12191999" cy="133882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gn="ctr">
              <a:lnSpc>
                <a:spcPct val="150000"/>
              </a:lnSpc>
            </a:pP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The demand for work with dual devices are more and </a:t>
            </a: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more</a:t>
            </a:r>
          </a:p>
          <a:p>
            <a:pPr algn="ctr">
              <a:lnSpc>
                <a:spcPct val="150000"/>
              </a:lnSpc>
            </a:pP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Add </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the Bluetooth feature into the USB wired </a:t>
            </a: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headset</a:t>
            </a:r>
          </a:p>
          <a:p>
            <a:pPr algn="ctr">
              <a:lnSpc>
                <a:spcPct val="150000"/>
              </a:lnSpc>
            </a:pPr>
            <a:r>
              <a:rPr lang="en-US" altLang="zh-CN"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Get </a:t>
            </a: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a Bluetooth experience without increasing costs while using USB headsets</a:t>
            </a:r>
            <a:endParaRPr lang="en-US" altLang="zh-CN"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Premium USB Wired Headset UH38</a:t>
            </a:r>
            <a:endParaRPr lang="en-US" altLang="zh-CN" sz="2800" dirty="0">
              <a:solidFill>
                <a:srgbClr val="00FFC6"/>
              </a:solidFill>
              <a:latin typeface="Helvetica" panose="020B0604020202030204" pitchFamily="34" charset="0"/>
              <a:cs typeface="+mn-ea"/>
              <a:sym typeface="+mn-lt"/>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267" y="1315706"/>
            <a:ext cx="3122743" cy="3122743"/>
          </a:xfrm>
          <a:prstGeom prst="rect">
            <a:avLst/>
          </a:prstGeom>
        </p:spPr>
      </p:pic>
      <p:pic>
        <p:nvPicPr>
          <p:cNvPr id="6" name="Picture 6" descr="Image result for iphone">
            <a:extLst>
              <a:ext uri="{FF2B5EF4-FFF2-40B4-BE49-F238E27FC236}">
                <a16:creationId xmlns:a16="http://schemas.microsoft.com/office/drawing/2014/main" id="{2270F1A7-8720-4F8A-B16A-E4D1E1C8CF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2931" y="2685494"/>
            <a:ext cx="1059684" cy="135700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5000"/>
                    </a14:imgEffect>
                  </a14:imgLayer>
                </a14:imgProps>
              </a:ext>
              <a:ext uri="{28A0092B-C50C-407E-A947-70E740481C1C}">
                <a14:useLocalDpi xmlns:a14="http://schemas.microsoft.com/office/drawing/2010/main" val="0"/>
              </a:ext>
            </a:extLst>
          </a:blip>
          <a:stretch>
            <a:fillRect/>
          </a:stretch>
        </p:blipFill>
        <p:spPr>
          <a:xfrm>
            <a:off x="100453" y="995426"/>
            <a:ext cx="3701594" cy="3553676"/>
          </a:xfrm>
          <a:prstGeom prst="rect">
            <a:avLst/>
          </a:prstGeom>
        </p:spPr>
      </p:pic>
    </p:spTree>
    <p:extLst>
      <p:ext uri="{BB962C8B-B14F-4D97-AF65-F5344CB8AC3E}">
        <p14:creationId xmlns:p14="http://schemas.microsoft.com/office/powerpoint/2010/main" val="2105396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70553" y="2356354"/>
            <a:ext cx="3110783" cy="152862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nchor="ctr">
            <a:spAutoFit/>
          </a:bodyPr>
          <a:lstStyle/>
          <a:p>
            <a:pPr>
              <a:lnSpc>
                <a:spcPts val="2800"/>
              </a:lnSpc>
            </a:pPr>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Unified Communication USB Cored Headset. A peripheral is mainly used in the office room for calls and music. </a:t>
            </a:r>
          </a:p>
        </p:txBody>
      </p:sp>
      <p:sp>
        <p:nvSpPr>
          <p:cNvPr id="14"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UH38</a:t>
            </a:r>
            <a:endParaRPr lang="en-US" altLang="zh-CN" sz="2800" dirty="0">
              <a:solidFill>
                <a:srgbClr val="00FFC6"/>
              </a:solidFill>
              <a:latin typeface="Helvetica" panose="020B0604020202030204" pitchFamily="34" charset="0"/>
              <a:cs typeface="+mn-ea"/>
              <a:sym typeface="+mn-lt"/>
            </a:endParaRPr>
          </a:p>
        </p:txBody>
      </p:sp>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242" r="13415"/>
          <a:stretch/>
        </p:blipFill>
        <p:spPr>
          <a:xfrm>
            <a:off x="4789252" y="0"/>
            <a:ext cx="7402748" cy="6858000"/>
          </a:xfrm>
          <a:prstGeom prst="rect">
            <a:avLst/>
          </a:prstGeom>
        </p:spPr>
      </p:pic>
      <p:sp>
        <p:nvSpPr>
          <p:cNvPr id="33" name="文本框 32"/>
          <p:cNvSpPr txBox="1"/>
          <p:nvPr/>
        </p:nvSpPr>
        <p:spPr>
          <a:xfrm>
            <a:off x="4789252" y="4617492"/>
            <a:ext cx="7402748" cy="523220"/>
          </a:xfrm>
          <a:prstGeom prst="rect">
            <a:avLst/>
          </a:prstGeom>
          <a:solidFill>
            <a:srgbClr val="2E3140">
              <a:alpha val="67000"/>
            </a:srgbClr>
          </a:solidFill>
        </p:spPr>
        <p:txBody>
          <a:bodyPr wrap="square" rtlCol="0">
            <a:spAutoFit/>
          </a:bodyPr>
          <a:lstStyle/>
          <a:p>
            <a:pPr algn="ctr"/>
            <a:r>
              <a:rPr lang="en-US" altLang="zh-CN" sz="2800" dirty="0" smtClean="0">
                <a:solidFill>
                  <a:schemeClr val="bg1"/>
                </a:solidFill>
                <a:latin typeface="Arial" panose="020B0604020202020204" pitchFamily="34" charset="0"/>
                <a:cs typeface="Arial" panose="020B0604020202020204" pitchFamily="34" charset="0"/>
              </a:rPr>
              <a:t>PC and Mobile Phone Dual Connections</a:t>
            </a:r>
            <a:endParaRPr lang="zh-CN"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277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16115" r="-2"/>
          <a:stretch/>
        </p:blipFill>
        <p:spPr>
          <a:xfrm>
            <a:off x="-8852" y="2696293"/>
            <a:ext cx="12214264" cy="4164412"/>
          </a:xfrm>
          <a:prstGeom prst="rect">
            <a:avLst/>
          </a:prstGeom>
        </p:spPr>
      </p:pic>
      <p:grpSp>
        <p:nvGrpSpPr>
          <p:cNvPr id="39" name="组合 38"/>
          <p:cNvGrpSpPr/>
          <p:nvPr/>
        </p:nvGrpSpPr>
        <p:grpSpPr>
          <a:xfrm>
            <a:off x="-8852" y="2696293"/>
            <a:ext cx="12214264" cy="4161707"/>
            <a:chOff x="-29708" y="2856935"/>
            <a:chExt cx="16298071" cy="4010504"/>
          </a:xfrm>
        </p:grpSpPr>
        <p:sp>
          <p:nvSpPr>
            <p:cNvPr id="40" name="矩形 39"/>
            <p:cNvSpPr/>
            <p:nvPr/>
          </p:nvSpPr>
          <p:spPr>
            <a:xfrm>
              <a:off x="4076038" y="2856935"/>
              <a:ext cx="4028437" cy="4010504"/>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矩形 40"/>
            <p:cNvSpPr/>
            <p:nvPr/>
          </p:nvSpPr>
          <p:spPr>
            <a:xfrm>
              <a:off x="-29708" y="2856935"/>
              <a:ext cx="4058145" cy="4010504"/>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8152076" y="2856935"/>
              <a:ext cx="4028437" cy="4010504"/>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239926" y="2856935"/>
              <a:ext cx="4028437" cy="4010504"/>
            </a:xfrm>
            <a:prstGeom prst="rect">
              <a:avLst/>
            </a:prstGeom>
            <a:solidFill>
              <a:schemeClr val="tx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490" y="2280945"/>
            <a:ext cx="1617683" cy="1425617"/>
          </a:xfrm>
          <a:prstGeom prst="rect">
            <a:avLst/>
          </a:prstGeom>
        </p:spPr>
      </p:pic>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3480" y="2280945"/>
            <a:ext cx="1647799" cy="1452158"/>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0603" y="2255293"/>
            <a:ext cx="1689907" cy="1491927"/>
          </a:xfrm>
          <a:prstGeom prst="rect">
            <a:avLst/>
          </a:prstGeom>
        </p:spPr>
      </p:pic>
      <p:sp>
        <p:nvSpPr>
          <p:cNvPr id="2" name="文本框 1"/>
          <p:cNvSpPr txBox="1"/>
          <p:nvPr/>
        </p:nvSpPr>
        <p:spPr>
          <a:xfrm>
            <a:off x="3142711" y="4821614"/>
            <a:ext cx="2898884" cy="830997"/>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smtClean="0">
                <a:solidFill>
                  <a:schemeClr val="bg1"/>
                </a:solidFill>
                <a:latin typeface="Arial" panose="020B0604020202020204" pitchFamily="34" charset="0"/>
                <a:cs typeface="Arial" panose="020B0604020202020204" pitchFamily="34" charset="0"/>
              </a:rPr>
              <a:t>Entered </a:t>
            </a:r>
            <a:r>
              <a:rPr lang="en-US" altLang="zh-CN" sz="1200" dirty="0">
                <a:solidFill>
                  <a:schemeClr val="bg1"/>
                </a:solidFill>
                <a:latin typeface="Arial" panose="020B0604020202020204" pitchFamily="34" charset="0"/>
                <a:cs typeface="Arial" panose="020B0604020202020204" pitchFamily="34" charset="0"/>
              </a:rPr>
              <a:t>the headset industry, clarified the </a:t>
            </a:r>
            <a:r>
              <a:rPr lang="en-US" altLang="zh-CN" sz="1200" dirty="0" smtClean="0">
                <a:solidFill>
                  <a:schemeClr val="bg1"/>
                </a:solidFill>
                <a:latin typeface="Arial" panose="020B0604020202020204" pitchFamily="34" charset="0"/>
                <a:cs typeface="Arial" panose="020B0604020202020204" pitchFamily="34" charset="0"/>
              </a:rPr>
              <a:t>strategy headset </a:t>
            </a:r>
            <a:r>
              <a:rPr lang="en-US" altLang="zh-CN" sz="1200" dirty="0">
                <a:solidFill>
                  <a:schemeClr val="bg1"/>
                </a:solidFill>
                <a:latin typeface="Arial" panose="020B0604020202020204" pitchFamily="34" charset="0"/>
                <a:cs typeface="Arial" panose="020B0604020202020204" pitchFamily="34" charset="0"/>
              </a:rPr>
              <a:t>product </a:t>
            </a:r>
            <a:r>
              <a:rPr lang="en-US" altLang="zh-CN" sz="1200" dirty="0" smtClean="0">
                <a:solidFill>
                  <a:schemeClr val="bg1"/>
                </a:solidFill>
                <a:latin typeface="Arial" panose="020B0604020202020204" pitchFamily="34" charset="0"/>
                <a:cs typeface="Arial" panose="020B0604020202020204" pitchFamily="34" charset="0"/>
              </a:rPr>
              <a:t>line</a:t>
            </a:r>
          </a:p>
          <a:p>
            <a:pPr marL="171450" indent="-171450">
              <a:buFont typeface="Arial" panose="020B0604020202020204" pitchFamily="34" charset="0"/>
              <a:buChar char="•"/>
            </a:pPr>
            <a:r>
              <a:rPr lang="en-US" altLang="zh-CN" sz="1200" dirty="0" smtClean="0">
                <a:solidFill>
                  <a:schemeClr val="bg1"/>
                </a:solidFill>
                <a:latin typeface="Arial" panose="020B0604020202020204" pitchFamily="34" charset="0"/>
                <a:cs typeface="Arial" panose="020B0604020202020204" pitchFamily="34" charset="0"/>
              </a:rPr>
              <a:t>Release USB wired headset series and RJ headset series</a:t>
            </a:r>
          </a:p>
        </p:txBody>
      </p:sp>
      <p:sp>
        <p:nvSpPr>
          <p:cNvPr id="44" name="文本框 43"/>
          <p:cNvSpPr txBox="1"/>
          <p:nvPr/>
        </p:nvSpPr>
        <p:spPr>
          <a:xfrm>
            <a:off x="7229359" y="4312451"/>
            <a:ext cx="870751"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cs typeface="Arial" panose="020B0604020202020204" pitchFamily="34" charset="0"/>
              </a:rPr>
              <a:t>2021</a:t>
            </a:r>
          </a:p>
        </p:txBody>
      </p:sp>
      <p:sp>
        <p:nvSpPr>
          <p:cNvPr id="45" name="文本框 44"/>
          <p:cNvSpPr txBox="1"/>
          <p:nvPr/>
        </p:nvSpPr>
        <p:spPr>
          <a:xfrm>
            <a:off x="10247926" y="4312451"/>
            <a:ext cx="870751"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cs typeface="Arial" panose="020B0604020202020204" pitchFamily="34" charset="0"/>
              </a:rPr>
              <a:t>2022</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46" name="文本框 45"/>
          <p:cNvSpPr txBox="1"/>
          <p:nvPr/>
        </p:nvSpPr>
        <p:spPr>
          <a:xfrm>
            <a:off x="1087552" y="4312451"/>
            <a:ext cx="870751" cy="461665"/>
          </a:xfrm>
          <a:prstGeom prst="rect">
            <a:avLst/>
          </a:prstGeom>
          <a:noFill/>
        </p:spPr>
        <p:txBody>
          <a:bodyPr wrap="none" rtlCol="0">
            <a:spAutoFit/>
          </a:bodyPr>
          <a:lstStyle/>
          <a:p>
            <a:r>
              <a:rPr lang="en-US" altLang="zh-CN" sz="2400" dirty="0" smtClean="0">
                <a:solidFill>
                  <a:schemeClr val="bg1"/>
                </a:solidFill>
                <a:latin typeface="Arial" panose="020B0604020202020204" pitchFamily="34" charset="0"/>
                <a:cs typeface="Arial" panose="020B0604020202020204" pitchFamily="34" charset="0"/>
              </a:rPr>
              <a:t>2019</a:t>
            </a:r>
          </a:p>
        </p:txBody>
      </p:sp>
      <p:sp>
        <p:nvSpPr>
          <p:cNvPr id="47" name="文本框 46"/>
          <p:cNvSpPr txBox="1"/>
          <p:nvPr/>
        </p:nvSpPr>
        <p:spPr>
          <a:xfrm>
            <a:off x="5341103" y="2739647"/>
            <a:ext cx="1314784" cy="523220"/>
          </a:xfrm>
          <a:prstGeom prst="rect">
            <a:avLst/>
          </a:prstGeom>
          <a:noFill/>
        </p:spPr>
        <p:txBody>
          <a:bodyPr wrap="none" rtlCol="0">
            <a:spAutoFit/>
          </a:bodyPr>
          <a:lstStyle/>
          <a:p>
            <a:r>
              <a:rPr lang="en-US" altLang="zh-CN" sz="2800" b="1" dirty="0" smtClean="0">
                <a:solidFill>
                  <a:srgbClr val="31BBA4"/>
                </a:solidFill>
                <a:latin typeface="Arial" panose="020B0604020202020204" pitchFamily="34" charset="0"/>
                <a:cs typeface="Arial" panose="020B0604020202020204" pitchFamily="34" charset="0"/>
              </a:rPr>
              <a:t>130+%</a:t>
            </a:r>
            <a:endParaRPr lang="zh-CN" altLang="en-US" sz="2800" b="1" dirty="0">
              <a:solidFill>
                <a:srgbClr val="31BBA4"/>
              </a:solidFill>
              <a:latin typeface="Arial" panose="020B0604020202020204" pitchFamily="34" charset="0"/>
              <a:cs typeface="Arial" panose="020B0604020202020204" pitchFamily="34" charset="0"/>
            </a:endParaRPr>
          </a:p>
        </p:txBody>
      </p:sp>
      <p:sp>
        <p:nvSpPr>
          <p:cNvPr id="31" name="文本框 30"/>
          <p:cNvSpPr txBox="1"/>
          <p:nvPr/>
        </p:nvSpPr>
        <p:spPr>
          <a:xfrm>
            <a:off x="0" y="1034309"/>
            <a:ext cx="12192000" cy="769441"/>
          </a:xfrm>
          <a:prstGeom prst="rect">
            <a:avLst/>
          </a:prstGeom>
          <a:noFill/>
        </p:spPr>
        <p:txBody>
          <a:bodyPr wrap="square" rtlCol="0">
            <a:spAutoFit/>
          </a:bodyPr>
          <a:lstStyle/>
          <a:p>
            <a:pPr algn="ctr"/>
            <a:r>
              <a:rPr lang="en-US" altLang="zh-CN" sz="2000" b="1" dirty="0" smtClean="0">
                <a:solidFill>
                  <a:schemeClr val="bg1"/>
                </a:solidFill>
                <a:latin typeface="Arial" panose="020B0604020202020204" pitchFamily="34" charset="0"/>
                <a:cs typeface="Arial" panose="020B0604020202020204" pitchFamily="34" charset="0"/>
              </a:rPr>
              <a:t>Yealink’s </a:t>
            </a:r>
            <a:r>
              <a:rPr lang="en-US" altLang="zh-CN" sz="2000" b="1" dirty="0">
                <a:solidFill>
                  <a:schemeClr val="bg1"/>
                </a:solidFill>
                <a:latin typeface="Arial" panose="020B0604020202020204" pitchFamily="34" charset="0"/>
                <a:cs typeface="Arial" panose="020B0604020202020204" pitchFamily="34" charset="0"/>
              </a:rPr>
              <a:t>personal collaboration device business has grown </a:t>
            </a:r>
            <a:r>
              <a:rPr lang="en-US" altLang="zh-CN" sz="2000" b="1" dirty="0" smtClean="0">
                <a:solidFill>
                  <a:schemeClr val="bg1"/>
                </a:solidFill>
                <a:latin typeface="Arial" panose="020B0604020202020204" pitchFamily="34" charset="0"/>
                <a:cs typeface="Arial" panose="020B0604020202020204" pitchFamily="34" charset="0"/>
              </a:rPr>
              <a:t>rapidly.</a:t>
            </a:r>
          </a:p>
          <a:p>
            <a:pPr algn="ctr">
              <a:lnSpc>
                <a:spcPct val="120000"/>
              </a:lnSpc>
            </a:pPr>
            <a:r>
              <a:rPr lang="en-US" altLang="zh-CN" sz="2000" b="1" dirty="0">
                <a:solidFill>
                  <a:schemeClr val="bg1"/>
                </a:solidFill>
                <a:latin typeface="Arial" panose="020B0604020202020204" pitchFamily="34" charset="0"/>
                <a:cs typeface="Arial" panose="020B0604020202020204" pitchFamily="34" charset="0"/>
              </a:rPr>
              <a:t>Business Headset is </a:t>
            </a:r>
            <a:r>
              <a:rPr lang="en-US" altLang="zh-CN" sz="2000" b="1" dirty="0">
                <a:solidFill>
                  <a:srgbClr val="00FFC6"/>
                </a:solidFill>
                <a:latin typeface="Arial" panose="020B0604020202020204" pitchFamily="34" charset="0"/>
                <a:cs typeface="Arial" panose="020B0604020202020204" pitchFamily="34" charset="0"/>
              </a:rPr>
              <a:t>already one of the three strategy product lines </a:t>
            </a:r>
            <a:r>
              <a:rPr lang="en-US" altLang="zh-CN" sz="2000" b="1" dirty="0">
                <a:solidFill>
                  <a:schemeClr val="bg1"/>
                </a:solidFill>
                <a:latin typeface="Arial" panose="020B0604020202020204" pitchFamily="34" charset="0"/>
                <a:cs typeface="Arial" panose="020B0604020202020204" pitchFamily="34" charset="0"/>
              </a:rPr>
              <a:t>in Yealink.</a:t>
            </a:r>
          </a:p>
        </p:txBody>
      </p:sp>
      <p:sp>
        <p:nvSpPr>
          <p:cNvPr id="18" name="文本框 17"/>
          <p:cNvSpPr txBox="1"/>
          <p:nvPr/>
        </p:nvSpPr>
        <p:spPr>
          <a:xfrm>
            <a:off x="2469049" y="2739646"/>
            <a:ext cx="1104790" cy="523220"/>
          </a:xfrm>
          <a:prstGeom prst="rect">
            <a:avLst/>
          </a:prstGeom>
          <a:noFill/>
        </p:spPr>
        <p:txBody>
          <a:bodyPr wrap="none" rtlCol="0">
            <a:spAutoFit/>
          </a:bodyPr>
          <a:lstStyle/>
          <a:p>
            <a:r>
              <a:rPr lang="en-US" altLang="zh-CN" sz="2800" b="1" dirty="0" smtClean="0">
                <a:solidFill>
                  <a:srgbClr val="2E72CF"/>
                </a:solidFill>
                <a:latin typeface="Arial" panose="020B0604020202020204" pitchFamily="34" charset="0"/>
                <a:cs typeface="Arial" panose="020B0604020202020204" pitchFamily="34" charset="0"/>
              </a:rPr>
              <a:t>248%</a:t>
            </a:r>
            <a:endParaRPr lang="zh-CN" altLang="en-US" sz="2800" b="1" dirty="0">
              <a:solidFill>
                <a:srgbClr val="2E72CF"/>
              </a:solidFill>
              <a:latin typeface="Arial" panose="020B0604020202020204" pitchFamily="34" charset="0"/>
              <a:cs typeface="Arial" panose="020B0604020202020204" pitchFamily="34" charset="0"/>
            </a:endParaRPr>
          </a:p>
        </p:txBody>
      </p:sp>
      <p:sp>
        <p:nvSpPr>
          <p:cNvPr id="7" name="矩形 6"/>
          <p:cNvSpPr/>
          <p:nvPr/>
        </p:nvSpPr>
        <p:spPr>
          <a:xfrm>
            <a:off x="4137832" y="4312451"/>
            <a:ext cx="870751" cy="461665"/>
          </a:xfrm>
          <a:prstGeom prst="rect">
            <a:avLst/>
          </a:prstGeom>
        </p:spPr>
        <p:txBody>
          <a:bodyPr wrap="none">
            <a:spAutoFit/>
          </a:bodyPr>
          <a:lstStyle/>
          <a:p>
            <a:r>
              <a:rPr lang="en-US" altLang="zh-CN" sz="2400" dirty="0">
                <a:solidFill>
                  <a:schemeClr val="bg1"/>
                </a:solidFill>
                <a:latin typeface="Arial" panose="020B0604020202020204" pitchFamily="34" charset="0"/>
                <a:cs typeface="Arial" panose="020B0604020202020204" pitchFamily="34" charset="0"/>
              </a:rPr>
              <a:t>2020</a:t>
            </a:r>
          </a:p>
        </p:txBody>
      </p:sp>
      <p:sp>
        <p:nvSpPr>
          <p:cNvPr id="24" name="文本框 23"/>
          <p:cNvSpPr txBox="1"/>
          <p:nvPr/>
        </p:nvSpPr>
        <p:spPr>
          <a:xfrm>
            <a:off x="6189714" y="4833886"/>
            <a:ext cx="3014415" cy="461665"/>
          </a:xfrm>
          <a:prstGeom prst="rect">
            <a:avLst/>
          </a:prstGeom>
          <a:noFill/>
        </p:spPr>
        <p:txBody>
          <a:bodyPr wrap="none" rtlCol="0">
            <a:spAutoFit/>
          </a:bodyPr>
          <a:lstStyle/>
          <a:p>
            <a:pPr marL="171450" indent="-171450">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rPr>
              <a:t>Release DECT wireless headset </a:t>
            </a:r>
            <a:r>
              <a:rPr lang="en-US" altLang="zh-CN" sz="1200" dirty="0" smtClean="0">
                <a:solidFill>
                  <a:schemeClr val="bg1"/>
                </a:solidFill>
                <a:latin typeface="Arial" panose="020B0604020202020204" pitchFamily="34" charset="0"/>
                <a:cs typeface="Arial" panose="020B0604020202020204" pitchFamily="34" charset="0"/>
              </a:rPr>
              <a:t>series</a:t>
            </a:r>
          </a:p>
          <a:p>
            <a:pPr marL="171450" indent="-171450">
              <a:buFont typeface="Arial" panose="020B0604020202020204" pitchFamily="34" charset="0"/>
              <a:buChar char="•"/>
            </a:pPr>
            <a:r>
              <a:rPr lang="en-US" altLang="zh-CN" sz="1200" dirty="0" smtClean="0">
                <a:solidFill>
                  <a:schemeClr val="bg1"/>
                </a:solidFill>
                <a:latin typeface="Arial" panose="020B0604020202020204" pitchFamily="34" charset="0"/>
                <a:cs typeface="Arial" panose="020B0604020202020204" pitchFamily="34" charset="0"/>
              </a:rPr>
              <a:t>Headset business has grown rapidly</a:t>
            </a:r>
          </a:p>
        </p:txBody>
      </p:sp>
      <p:sp>
        <p:nvSpPr>
          <p:cNvPr id="25" name="文本框 24"/>
          <p:cNvSpPr txBox="1"/>
          <p:nvPr/>
        </p:nvSpPr>
        <p:spPr>
          <a:xfrm>
            <a:off x="9316564" y="4821614"/>
            <a:ext cx="2888847" cy="646331"/>
          </a:xfrm>
          <a:prstGeom prst="rect">
            <a:avLst/>
          </a:prstGeom>
          <a:noFill/>
        </p:spPr>
        <p:txBody>
          <a:bodyPr wrap="square" rtlCol="0">
            <a:spAutoFit/>
          </a:bodyPr>
          <a:lstStyle/>
          <a:p>
            <a:pPr marL="171450" indent="-171450">
              <a:buFont typeface="Arial" panose="020B0604020202020204" pitchFamily="34" charset="0"/>
              <a:buChar char="•"/>
            </a:pPr>
            <a:r>
              <a:rPr lang="en-US" altLang="zh-CN" sz="1200" dirty="0">
                <a:solidFill>
                  <a:schemeClr val="bg1"/>
                </a:solidFill>
                <a:latin typeface="Arial" panose="020B0604020202020204" pitchFamily="34" charset="0"/>
                <a:cs typeface="Arial" panose="020B0604020202020204" pitchFamily="34" charset="0"/>
              </a:rPr>
              <a:t>Will release Bluetooth headset series </a:t>
            </a:r>
            <a:endParaRPr lang="en-US" altLang="zh-CN" sz="1200" dirty="0" smtClean="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CN" sz="1200" dirty="0" smtClean="0">
                <a:solidFill>
                  <a:schemeClr val="bg1"/>
                </a:solidFill>
                <a:latin typeface="Arial" panose="020B0604020202020204" pitchFamily="34" charset="0"/>
                <a:cs typeface="Arial" panose="020B0604020202020204" pitchFamily="34" charset="0"/>
              </a:rPr>
              <a:t>Have </a:t>
            </a:r>
            <a:r>
              <a:rPr lang="en-US" altLang="zh-CN" sz="1200" dirty="0">
                <a:solidFill>
                  <a:schemeClr val="bg1"/>
                </a:solidFill>
                <a:latin typeface="Arial" panose="020B0604020202020204" pitchFamily="34" charset="0"/>
                <a:cs typeface="Arial" panose="020B0604020202020204" pitchFamily="34" charset="0"/>
              </a:rPr>
              <a:t>a complete headset product </a:t>
            </a:r>
            <a:r>
              <a:rPr lang="en-US" altLang="zh-CN" sz="1200" dirty="0" smtClean="0">
                <a:solidFill>
                  <a:schemeClr val="bg1"/>
                </a:solidFill>
                <a:latin typeface="Arial" panose="020B0604020202020204" pitchFamily="34" charset="0"/>
                <a:cs typeface="Arial" panose="020B0604020202020204" pitchFamily="34" charset="0"/>
              </a:rPr>
              <a:t>line</a:t>
            </a:r>
          </a:p>
        </p:txBody>
      </p:sp>
      <p:sp>
        <p:nvSpPr>
          <p:cNvPr id="26" name="文本框 25"/>
          <p:cNvSpPr txBox="1"/>
          <p:nvPr/>
        </p:nvSpPr>
        <p:spPr>
          <a:xfrm>
            <a:off x="32865" y="4821614"/>
            <a:ext cx="2957861" cy="276999"/>
          </a:xfrm>
          <a:prstGeom prst="rect">
            <a:avLst/>
          </a:prstGeom>
          <a:noFill/>
        </p:spPr>
        <p:txBody>
          <a:bodyPr wrap="none" rtlCol="0">
            <a:spAutoFit/>
          </a:bodyPr>
          <a:lstStyle/>
          <a:p>
            <a:pPr marL="171450" indent="-171450">
              <a:buFont typeface="Arial" panose="020B0604020202020204" pitchFamily="34" charset="0"/>
              <a:buChar char="•"/>
            </a:pPr>
            <a:r>
              <a:rPr lang="en-US" altLang="zh-CN" sz="1200" dirty="0" smtClean="0">
                <a:solidFill>
                  <a:schemeClr val="bg1"/>
                </a:solidFill>
                <a:latin typeface="Arial" panose="020B0604020202020204" pitchFamily="34" charset="0"/>
                <a:cs typeface="Arial" panose="020B0604020202020204" pitchFamily="34" charset="0"/>
              </a:rPr>
              <a:t>Headsets </a:t>
            </a:r>
            <a:r>
              <a:rPr lang="en-US" altLang="zh-CN" sz="1200" dirty="0">
                <a:solidFill>
                  <a:schemeClr val="bg1"/>
                </a:solidFill>
                <a:latin typeface="Arial" panose="020B0604020202020204" pitchFamily="34" charset="0"/>
                <a:cs typeface="Arial" panose="020B0604020202020204" pitchFamily="34" charset="0"/>
              </a:rPr>
              <a:t>are provided as accessories</a:t>
            </a:r>
            <a:endParaRPr lang="en-US" altLang="zh-CN" sz="1200" dirty="0" smtClean="0">
              <a:solidFill>
                <a:schemeClr val="bg1"/>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489" y="2615686"/>
            <a:ext cx="755258" cy="755258"/>
          </a:xfrm>
          <a:prstGeom prst="rect">
            <a:avLst/>
          </a:prstGeom>
        </p:spPr>
      </p:pic>
      <p:sp>
        <p:nvSpPr>
          <p:cNvPr id="27" name="文本框 41">
            <a:extLst>
              <a:ext uri="{FF2B5EF4-FFF2-40B4-BE49-F238E27FC236}">
                <a16:creationId xmlns:a16="http://schemas.microsoft.com/office/drawing/2014/main" id="{28A813B9-5631-49EE-B6B5-0B2EECE510FD}"/>
              </a:ext>
            </a:extLst>
          </p:cNvPr>
          <p:cNvSpPr txBox="1"/>
          <p:nvPr/>
        </p:nvSpPr>
        <p:spPr>
          <a:xfrm>
            <a:off x="377306" y="298696"/>
            <a:ext cx="8389007"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Why </a:t>
            </a:r>
            <a:r>
              <a:rPr lang="en-US" altLang="zh-CN" sz="2800" dirty="0" smtClean="0">
                <a:solidFill>
                  <a:srgbClr val="00FFC6"/>
                </a:solidFill>
                <a:latin typeface="Helvetica" panose="020B0604020202030204" pitchFamily="34" charset="0"/>
                <a:cs typeface="+mn-ea"/>
                <a:sym typeface="+mn-lt"/>
              </a:rPr>
              <a:t>Yealink Headsets – Top Strategic Product Line</a:t>
            </a:r>
            <a:endParaRPr lang="en-US" altLang="zh-CN" sz="2800" dirty="0">
              <a:solidFill>
                <a:srgbClr val="00FFC6"/>
              </a:solidFill>
              <a:latin typeface="Helvetica" panose="020B0604020202030204" pitchFamily="34" charset="0"/>
              <a:cs typeface="+mn-ea"/>
              <a:sym typeface="+mn-lt"/>
            </a:endParaRPr>
          </a:p>
        </p:txBody>
      </p:sp>
    </p:spTree>
    <p:extLst>
      <p:ext uri="{BB962C8B-B14F-4D97-AF65-F5344CB8AC3E}">
        <p14:creationId xmlns:p14="http://schemas.microsoft.com/office/powerpoint/2010/main" val="2928327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838200" y="2201320"/>
          <a:ext cx="10224052" cy="3737618"/>
        </p:xfrm>
        <a:graphic>
          <a:graphicData uri="http://schemas.openxmlformats.org/drawingml/2006/table">
            <a:tbl>
              <a:tblPr firstRow="1" bandRow="1">
                <a:tableStyleId>{93296810-A885-4BE3-A3E7-6D5BEEA58F35}</a:tableStyleId>
              </a:tblPr>
              <a:tblGrid>
                <a:gridCol w="2898000">
                  <a:extLst>
                    <a:ext uri="{9D8B030D-6E8A-4147-A177-3AD203B41FA5}">
                      <a16:colId xmlns:a16="http://schemas.microsoft.com/office/drawing/2014/main" val="623516590"/>
                    </a:ext>
                  </a:extLst>
                </a:gridCol>
                <a:gridCol w="3596235">
                  <a:extLst>
                    <a:ext uri="{9D8B030D-6E8A-4147-A177-3AD203B41FA5}">
                      <a16:colId xmlns:a16="http://schemas.microsoft.com/office/drawing/2014/main" val="2497973754"/>
                    </a:ext>
                  </a:extLst>
                </a:gridCol>
                <a:gridCol w="3729817">
                  <a:extLst>
                    <a:ext uri="{9D8B030D-6E8A-4147-A177-3AD203B41FA5}">
                      <a16:colId xmlns:a16="http://schemas.microsoft.com/office/drawing/2014/main" val="4009719711"/>
                    </a:ext>
                  </a:extLst>
                </a:gridCol>
              </a:tblGrid>
              <a:tr h="351476">
                <a:tc>
                  <a:txBody>
                    <a:bodyPr/>
                    <a:lstStyle/>
                    <a:p>
                      <a:pPr algn="ct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C6">
                        <a:alpha val="20000"/>
                      </a:srgbClr>
                    </a:solidFill>
                  </a:tcPr>
                </a:tc>
                <a:tc>
                  <a:txBody>
                    <a:bodyPr/>
                    <a:lstStyle/>
                    <a:p>
                      <a:pPr algn="ctr"/>
                      <a:r>
                        <a:rPr lang="en-US" altLang="zh-CN" sz="1600" dirty="0" smtClean="0">
                          <a:latin typeface="Calibri" panose="020F0502020204030204" pitchFamily="34" charset="0"/>
                          <a:cs typeface="Calibri" panose="020F0502020204030204" pitchFamily="34" charset="0"/>
                        </a:rPr>
                        <a:t>UH38</a:t>
                      </a: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C6">
                        <a:alpha val="20000"/>
                      </a:srgbClr>
                    </a:solidFill>
                  </a:tcPr>
                </a:tc>
                <a:tc>
                  <a:txBody>
                    <a:bodyPr/>
                    <a:lstStyle/>
                    <a:p>
                      <a:pPr algn="ctr"/>
                      <a:r>
                        <a:rPr lang="en-US" altLang="zh-CN" sz="1600" dirty="0" smtClean="0">
                          <a:latin typeface="Calibri" panose="020F0502020204030204" pitchFamily="34" charset="0"/>
                          <a:cs typeface="Calibri" panose="020F0502020204030204" pitchFamily="34" charset="0"/>
                        </a:rPr>
                        <a:t>Jabra Evolve2 40</a:t>
                      </a:r>
                      <a:endParaRPr lang="zh-CN" altLang="en-US" sz="1600" dirty="0">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7B11"/>
                    </a:solidFill>
                  </a:tcPr>
                </a:tc>
                <a:extLst>
                  <a:ext uri="{0D108BD9-81ED-4DB2-BD59-A6C34878D82A}">
                    <a16:rowId xmlns:a16="http://schemas.microsoft.com/office/drawing/2014/main" val="3753091984"/>
                  </a:ext>
                </a:extLst>
              </a:tr>
              <a:tr h="462905">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Headband</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rgbClr val="00FFC6"/>
                          </a:solidFill>
                          <a:latin typeface="Calibri" panose="020F0502020204030204" pitchFamily="34" charset="0"/>
                          <a:cs typeface="Calibri" panose="020F0502020204030204" pitchFamily="34" charset="0"/>
                        </a:rPr>
                        <a:t>Leather wrapped/sponge lining</a:t>
                      </a:r>
                      <a:endParaRPr lang="zh-CN" altLang="en-US" sz="1600" dirty="0">
                        <a:solidFill>
                          <a:srgbClr val="00FFC6"/>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Silicone wrap/no sponge lining</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814474226"/>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Bluetooth</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rgbClr val="00FFC6"/>
                          </a:solidFill>
                          <a:latin typeface="Calibri" panose="020F0502020204030204" pitchFamily="34" charset="0"/>
                          <a:cs typeface="Calibri" panose="020F0502020204030204" pitchFamily="34" charset="0"/>
                        </a:rPr>
                        <a:t>BT 5.1</a:t>
                      </a:r>
                      <a:endParaRPr lang="zh-CN" altLang="en-US" sz="1600" dirty="0">
                        <a:solidFill>
                          <a:srgbClr val="00FFC6"/>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803221534"/>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Battery capacity</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rgbClr val="00FFC6"/>
                          </a:solidFill>
                          <a:latin typeface="Calibri" panose="020F0502020204030204" pitchFamily="34" charset="0"/>
                          <a:cs typeface="Calibri" panose="020F0502020204030204" pitchFamily="34" charset="0"/>
                        </a:rPr>
                        <a:t>200mAh</a:t>
                      </a:r>
                      <a:endParaRPr lang="zh-CN" altLang="en-US" sz="1600" dirty="0">
                        <a:solidFill>
                          <a:srgbClr val="00FFC6"/>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latin typeface="Calibri" panose="020F0502020204030204" pitchFamily="34" charset="0"/>
                          <a:cs typeface="Calibri" panose="020F0502020204030204" pitchFamily="34" charset="0"/>
                        </a:rPr>
                        <a:t>×</a:t>
                      </a:r>
                      <a:endParaRPr lang="zh-CN" altLang="en-US" sz="1600" dirty="0" smtClean="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556698458"/>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Talk Time</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rgbClr val="00FFC6"/>
                          </a:solidFill>
                          <a:latin typeface="Calibri" panose="020F0502020204030204" pitchFamily="34" charset="0"/>
                          <a:cs typeface="Calibri" panose="020F0502020204030204" pitchFamily="34" charset="0"/>
                        </a:rPr>
                        <a:t>Up to 7h</a:t>
                      </a:r>
                      <a:endParaRPr lang="zh-CN" altLang="en-US" sz="1600" dirty="0">
                        <a:solidFill>
                          <a:srgbClr val="00FFC6"/>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latin typeface="Calibri" panose="020F0502020204030204" pitchFamily="34" charset="0"/>
                          <a:cs typeface="Calibri" panose="020F0502020204030204" pitchFamily="34" charset="0"/>
                        </a:rPr>
                        <a:t>×</a:t>
                      </a:r>
                      <a:endParaRPr lang="zh-CN" altLang="en-US" sz="1600" dirty="0" smtClean="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595837050"/>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Controller Unit</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zh-CN" altLang="en-US" sz="1600" dirty="0" smtClean="0">
                          <a:solidFill>
                            <a:schemeClr val="bg1"/>
                          </a:solidFill>
                          <a:latin typeface="Calibri" panose="020F0502020204030204" pitchFamily="34" charset="0"/>
                          <a:cs typeface="Calibri" panose="020F0502020204030204" pitchFamily="34" charset="0"/>
                        </a:rPr>
                        <a:t>√</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latin typeface="Calibri" panose="020F0502020204030204" pitchFamily="34" charset="0"/>
                          <a:cs typeface="Calibri" panose="020F0502020204030204" pitchFamily="34" charset="0"/>
                        </a:rPr>
                        <a:t>×</a:t>
                      </a:r>
                      <a:endParaRPr lang="zh-CN" altLang="en-US" sz="1600" dirty="0" smtClean="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750810861"/>
                  </a:ext>
                </a:extLst>
              </a:tr>
              <a:tr h="351476">
                <a:tc>
                  <a:txBody>
                    <a:bodyPr/>
                    <a:lstStyle/>
                    <a:p>
                      <a:pPr algn="ctr"/>
                      <a:r>
                        <a:rPr lang="en-US" altLang="zh-CN" sz="1600" b="1" dirty="0" err="1" smtClean="0">
                          <a:solidFill>
                            <a:schemeClr val="bg1"/>
                          </a:solidFill>
                          <a:latin typeface="Calibri" panose="020F0502020204030204" pitchFamily="34" charset="0"/>
                          <a:cs typeface="Calibri" panose="020F0502020204030204" pitchFamily="34" charset="0"/>
                        </a:rPr>
                        <a:t>Busylight</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Dual Side</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Dual Side</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165311120"/>
                  </a:ext>
                </a:extLst>
              </a:tr>
              <a:tr h="462905">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Lift Mic-Boom to Mute</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schemeClr val="bg1"/>
                          </a:solidFill>
                          <a:effectLst/>
                          <a:uLnTx/>
                          <a:uFillTx/>
                          <a:latin typeface="Calibri" panose="020F0502020204030204" pitchFamily="34" charset="0"/>
                          <a:ea typeface="微软雅黑"/>
                          <a:cs typeface="Calibri" panose="020F0502020204030204" pitchFamily="34" charset="0"/>
                        </a:rPr>
                        <a:t>√</a:t>
                      </a:r>
                      <a:endParaRPr kumimoji="0" lang="zh-CN" altLang="en-US" sz="1600" b="0" i="0" u="none" strike="noStrike" kern="1200" cap="none" spc="0" normalizeH="0" baseline="0" noProof="0" dirty="0">
                        <a:ln>
                          <a:noFill/>
                        </a:ln>
                        <a:solidFill>
                          <a:schemeClr val="bg1"/>
                        </a:solidFill>
                        <a:effectLst/>
                        <a:uLnTx/>
                        <a:uFillTx/>
                        <a:latin typeface="Calibri" panose="020F0502020204030204" pitchFamily="34" charset="0"/>
                        <a:ea typeface="微软雅黑"/>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smtClean="0">
                          <a:ln>
                            <a:noFill/>
                          </a:ln>
                          <a:solidFill>
                            <a:schemeClr val="bg1"/>
                          </a:solidFill>
                          <a:effectLst/>
                          <a:uLnTx/>
                          <a:uFillTx/>
                          <a:latin typeface="Calibri" panose="020F0502020204030204" pitchFamily="34" charset="0"/>
                          <a:ea typeface="微软雅黑"/>
                          <a:cs typeface="Calibri" panose="020F0502020204030204" pitchFamily="34" charset="0"/>
                        </a:rPr>
                        <a:t>√</a:t>
                      </a:r>
                      <a:endParaRPr kumimoji="0" lang="zh-CN" altLang="en-US" sz="1600" b="0" i="0" u="none" strike="noStrike" kern="1200" cap="none" spc="0" normalizeH="0" baseline="0" noProof="0" dirty="0">
                        <a:ln>
                          <a:noFill/>
                        </a:ln>
                        <a:solidFill>
                          <a:schemeClr val="bg1"/>
                        </a:solidFill>
                        <a:effectLst/>
                        <a:uLnTx/>
                        <a:uFillTx/>
                        <a:latin typeface="Calibri" panose="020F0502020204030204" pitchFamily="34" charset="0"/>
                        <a:ea typeface="微软雅黑"/>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1551268654"/>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Speaker</a:t>
                      </a:r>
                      <a:r>
                        <a:rPr lang="zh-CN" altLang="en-US" sz="1600" b="1" baseline="0" dirty="0" smtClean="0">
                          <a:solidFill>
                            <a:schemeClr val="bg1"/>
                          </a:solidFill>
                          <a:latin typeface="Calibri" panose="020F0502020204030204" pitchFamily="34" charset="0"/>
                          <a:cs typeface="Calibri" panose="020F0502020204030204" pitchFamily="34" charset="0"/>
                        </a:rPr>
                        <a:t> </a:t>
                      </a:r>
                      <a:r>
                        <a:rPr lang="en-US" altLang="zh-CN" sz="1600" b="1" baseline="0" dirty="0" smtClean="0">
                          <a:solidFill>
                            <a:schemeClr val="bg1"/>
                          </a:solidFill>
                          <a:latin typeface="Calibri" panose="020F0502020204030204" pitchFamily="34" charset="0"/>
                          <a:cs typeface="Calibri" panose="020F0502020204030204" pitchFamily="34" charset="0"/>
                        </a:rPr>
                        <a:t>Frequency</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20Hz~20KHz</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latin typeface="Calibri" panose="020F0502020204030204" pitchFamily="34" charset="0"/>
                          <a:cs typeface="Calibri" panose="020F0502020204030204" pitchFamily="34" charset="0"/>
                        </a:rPr>
                        <a:t>20Hz~20KHz</a:t>
                      </a:r>
                      <a:endParaRPr lang="zh-CN" altLang="en-US" sz="1600" dirty="0" smtClean="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421769505"/>
                  </a:ext>
                </a:extLst>
              </a:tr>
              <a:tr h="351476">
                <a:tc>
                  <a:txBody>
                    <a:bodyPr/>
                    <a:lstStyle/>
                    <a:p>
                      <a:pPr algn="ctr"/>
                      <a:r>
                        <a:rPr lang="en-US" altLang="zh-CN" sz="1600" b="1" dirty="0" smtClean="0">
                          <a:solidFill>
                            <a:schemeClr val="bg1"/>
                          </a:solidFill>
                          <a:latin typeface="Calibri" panose="020F0502020204030204" pitchFamily="34" charset="0"/>
                          <a:cs typeface="Calibri" panose="020F0502020204030204" pitchFamily="34" charset="0"/>
                        </a:rPr>
                        <a:t>Mic</a:t>
                      </a:r>
                      <a:r>
                        <a:rPr lang="en-US" altLang="zh-CN" sz="1600" b="1" baseline="0" dirty="0" smtClean="0">
                          <a:solidFill>
                            <a:schemeClr val="bg1"/>
                          </a:solidFill>
                          <a:latin typeface="Calibri" panose="020F0502020204030204" pitchFamily="34" charset="0"/>
                          <a:cs typeface="Calibri" panose="020F0502020204030204" pitchFamily="34" charset="0"/>
                        </a:rPr>
                        <a:t> Frequency</a:t>
                      </a:r>
                      <a:endParaRPr lang="zh-CN" altLang="en-US" sz="1600"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algn="ctr"/>
                      <a:r>
                        <a:rPr lang="en-US" altLang="zh-CN" sz="1600" dirty="0" smtClean="0">
                          <a:solidFill>
                            <a:schemeClr val="bg1"/>
                          </a:solidFill>
                          <a:latin typeface="Calibri" panose="020F0502020204030204" pitchFamily="34" charset="0"/>
                          <a:cs typeface="Calibri" panose="020F0502020204030204" pitchFamily="34" charset="0"/>
                        </a:rPr>
                        <a:t>100Hz~14KHz</a:t>
                      </a:r>
                      <a:endParaRPr lang="zh-CN" altLang="en-US" sz="1600"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chemeClr val="bg1"/>
                          </a:solidFill>
                          <a:latin typeface="Calibri" panose="020F0502020204030204" pitchFamily="34" charset="0"/>
                          <a:cs typeface="Calibri" panose="020F0502020204030204" pitchFamily="34" charset="0"/>
                        </a:rPr>
                        <a:t>100Hz~14KHz</a:t>
                      </a:r>
                      <a:endParaRPr lang="zh-CN" altLang="en-US" sz="1600" dirty="0" smtClean="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759244039"/>
                  </a:ext>
                </a:extLst>
              </a:tr>
            </a:tbl>
          </a:graphicData>
        </a:graphic>
      </p:graphicFrame>
      <p:sp>
        <p:nvSpPr>
          <p:cNvPr id="7" name="矩形 6"/>
          <p:cNvSpPr/>
          <p:nvPr/>
        </p:nvSpPr>
        <p:spPr>
          <a:xfrm flipV="1">
            <a:off x="838200" y="5938938"/>
            <a:ext cx="10224052"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5"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UH38</a:t>
            </a:r>
            <a:endParaRPr lang="en-US" altLang="zh-CN" sz="2800" dirty="0">
              <a:solidFill>
                <a:srgbClr val="00FFC6"/>
              </a:solidFill>
              <a:latin typeface="Helvetica" panose="020B0604020202030204" pitchFamily="34" charset="0"/>
              <a:cs typeface="+mn-ea"/>
              <a:sym typeface="+mn-lt"/>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987" y="768590"/>
            <a:ext cx="1710447" cy="1710447"/>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491" y="807502"/>
            <a:ext cx="851981" cy="1108193"/>
          </a:xfrm>
          <a:prstGeom prst="rect">
            <a:avLst/>
          </a:prstGeom>
        </p:spPr>
      </p:pic>
    </p:spTree>
    <p:extLst>
      <p:ext uri="{BB962C8B-B14F-4D97-AF65-F5344CB8AC3E}">
        <p14:creationId xmlns:p14="http://schemas.microsoft.com/office/powerpoint/2010/main" val="3440472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r="11879"/>
          <a:stretch/>
        </p:blipFill>
        <p:spPr>
          <a:xfrm>
            <a:off x="1" y="1"/>
            <a:ext cx="12185374" cy="6858000"/>
          </a:xfrm>
          <a:prstGeom prst="rect">
            <a:avLst/>
          </a:prstGeom>
        </p:spPr>
      </p:pic>
      <p:sp>
        <p:nvSpPr>
          <p:cNvPr id="3" name="矩形 2"/>
          <p:cNvSpPr/>
          <p:nvPr/>
        </p:nvSpPr>
        <p:spPr>
          <a:xfrm>
            <a:off x="0" y="0"/>
            <a:ext cx="12192000" cy="6858000"/>
          </a:xfrm>
          <a:prstGeom prst="rect">
            <a:avLst/>
          </a:prstGeom>
          <a:solidFill>
            <a:schemeClr val="tx2">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40A1DAE-A7CE-4495-933D-82C3E6E9713F}"/>
              </a:ext>
            </a:extLst>
          </p:cNvPr>
          <p:cNvSpPr txBox="1"/>
          <p:nvPr/>
        </p:nvSpPr>
        <p:spPr>
          <a:xfrm>
            <a:off x="11151" y="2348289"/>
            <a:ext cx="12192000" cy="677108"/>
          </a:xfrm>
          <a:prstGeom prst="rect">
            <a:avLst/>
          </a:prstGeom>
          <a:noFill/>
        </p:spPr>
        <p:txBody>
          <a:bodyPr wrap="square" lIns="0" tIns="0" rIns="0" bIns="0" rtlCol="0">
            <a:spAutoFit/>
          </a:bodyPr>
          <a:lstStyle/>
          <a:p>
            <a:pPr algn="ctr" defTabSz="914232"/>
            <a:r>
              <a:rPr lang="en-US" altLang="zh-CN" sz="4400" dirty="0" smtClean="0">
                <a:solidFill>
                  <a:schemeClr val="bg1"/>
                </a:solidFill>
                <a:latin typeface="Arial" panose="020B0604020202020204" pitchFamily="34" charset="0"/>
                <a:cs typeface="Arial" panose="020B0604020202020204" pitchFamily="34" charset="0"/>
              </a:rPr>
              <a:t>UH36 &amp; UH34 Classic USB Wired Headset</a:t>
            </a:r>
            <a:endParaRPr lang="en-US" altLang="zh-CN" sz="3200" dirty="0">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380B0476-EC41-4B75-A934-AA52C60A6125}"/>
              </a:ext>
            </a:extLst>
          </p:cNvPr>
          <p:cNvSpPr txBox="1"/>
          <p:nvPr/>
        </p:nvSpPr>
        <p:spPr>
          <a:xfrm>
            <a:off x="22302" y="2934800"/>
            <a:ext cx="12192000" cy="830997"/>
          </a:xfrm>
          <a:prstGeom prst="rect">
            <a:avLst/>
          </a:prstGeom>
          <a:noFill/>
        </p:spPr>
        <p:txBody>
          <a:bodyPr wrap="square">
            <a:spAutoFit/>
          </a:bodyPr>
          <a:lstStyle/>
          <a:p>
            <a:pPr algn="ctr"/>
            <a:r>
              <a:rPr lang="en-US" altLang="zh-CN" sz="4800" b="1" i="0" dirty="0" smtClean="0">
                <a:solidFill>
                  <a:srgbClr val="00F4BE"/>
                </a:solidFill>
                <a:effectLst/>
                <a:latin typeface="Arial" panose="020B0604020202020204" pitchFamily="34" charset="0"/>
                <a:cs typeface="Arial" panose="020B0604020202020204" pitchFamily="34" charset="0"/>
              </a:rPr>
              <a:t>Stable Audio</a:t>
            </a:r>
            <a:r>
              <a:rPr lang="en-US" altLang="zh-CN" sz="4800" b="1" dirty="0" smtClean="0">
                <a:solidFill>
                  <a:srgbClr val="00F4BE"/>
                </a:solidFill>
                <a:latin typeface="Arial" panose="020B0604020202020204" pitchFamily="34" charset="0"/>
                <a:cs typeface="Arial" panose="020B0604020202020204" pitchFamily="34" charset="0"/>
              </a:rPr>
              <a:t>, Flexible Connection</a:t>
            </a:r>
            <a:endParaRPr lang="zh-CN" altLang="en-US" sz="5400" dirty="0">
              <a:solidFill>
                <a:srgbClr val="1085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83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349576" y="1461050"/>
            <a:ext cx="6894619" cy="3440545"/>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349577" y="4855877"/>
            <a:ext cx="6842424"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9" name="Rectangle 5">
            <a:extLst>
              <a:ext uri="{FF2B5EF4-FFF2-40B4-BE49-F238E27FC236}">
                <a16:creationId xmlns:a16="http://schemas.microsoft.com/office/drawing/2014/main" id="{C0B7B94A-2979-47A7-8158-0E8EF8FE44C0}"/>
              </a:ext>
            </a:extLst>
          </p:cNvPr>
          <p:cNvSpPr/>
          <p:nvPr/>
        </p:nvSpPr>
        <p:spPr>
          <a:xfrm>
            <a:off x="573931" y="5193466"/>
            <a:ext cx="10642060"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chemeClr val="bg1"/>
                </a:solidFill>
              </a:rPr>
              <a:t>Designed for Unified Communication, UH36 comes with USB and 3.5mm jack connectivity options, free to plug into various devices: IP phone, PC, tablet, and smart phone</a:t>
            </a:r>
            <a:r>
              <a:rPr lang="en-US" sz="1400" dirty="0" smtClean="0">
                <a:solidFill>
                  <a:schemeClr val="bg1"/>
                </a:solidFill>
              </a:rPr>
              <a:t>.</a:t>
            </a:r>
          </a:p>
          <a:p>
            <a:endParaRPr lang="en-US" sz="1400" dirty="0" smtClean="0">
              <a:solidFill>
                <a:schemeClr val="bg1"/>
              </a:solidFill>
            </a:endParaRPr>
          </a:p>
          <a:p>
            <a:pPr marL="285750" indent="-285750">
              <a:buFont typeface="Arial" panose="020B0604020202020204" pitchFamily="34" charset="0"/>
              <a:buChar char="•"/>
            </a:pPr>
            <a:r>
              <a:rPr lang="en-US" sz="1400" dirty="0" smtClean="0">
                <a:solidFill>
                  <a:schemeClr val="bg1"/>
                </a:solidFill>
              </a:rPr>
              <a:t>UH34/UH34 </a:t>
            </a:r>
            <a:r>
              <a:rPr lang="en-US" sz="1400" dirty="0">
                <a:solidFill>
                  <a:schemeClr val="bg1"/>
                </a:solidFill>
              </a:rPr>
              <a:t>Lite comes only with USB connectivity.</a:t>
            </a:r>
          </a:p>
        </p:txBody>
      </p:sp>
      <p:sp>
        <p:nvSpPr>
          <p:cNvPr id="11"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Simple and Flexible Connectivity</a:t>
            </a:r>
          </a:p>
        </p:txBody>
      </p:sp>
      <p:sp>
        <p:nvSpPr>
          <p:cNvPr id="12" name="文本框 11"/>
          <p:cNvSpPr txBox="1"/>
          <p:nvPr/>
        </p:nvSpPr>
        <p:spPr>
          <a:xfrm>
            <a:off x="10287443" y="4367493"/>
            <a:ext cx="643125" cy="307777"/>
          </a:xfrm>
          <a:prstGeom prst="rect">
            <a:avLst/>
          </a:prstGeom>
          <a:noFill/>
        </p:spPr>
        <p:txBody>
          <a:bodyPr wrap="none" rtlCol="0">
            <a:spAutoFit/>
          </a:bodyPr>
          <a:lstStyle/>
          <a:p>
            <a:pPr algn="ctr"/>
            <a:r>
              <a:rPr lang="en-US" altLang="zh-CN" sz="1400" dirty="0" smtClean="0">
                <a:solidFill>
                  <a:schemeClr val="bg1"/>
                </a:solidFill>
              </a:rPr>
              <a:t>UH34</a:t>
            </a:r>
            <a:endParaRPr lang="zh-CN" altLang="en-US" sz="1400" dirty="0">
              <a:solidFill>
                <a:schemeClr val="bg1"/>
              </a:solidFill>
            </a:endParaRPr>
          </a:p>
        </p:txBody>
      </p:sp>
      <p:sp>
        <p:nvSpPr>
          <p:cNvPr id="13" name="文本框 12"/>
          <p:cNvSpPr txBox="1"/>
          <p:nvPr/>
        </p:nvSpPr>
        <p:spPr>
          <a:xfrm>
            <a:off x="7121080" y="4363664"/>
            <a:ext cx="643126" cy="307777"/>
          </a:xfrm>
          <a:prstGeom prst="rect">
            <a:avLst/>
          </a:prstGeom>
          <a:noFill/>
        </p:spPr>
        <p:txBody>
          <a:bodyPr wrap="none" rtlCol="0">
            <a:spAutoFit/>
          </a:bodyPr>
          <a:lstStyle/>
          <a:p>
            <a:pPr algn="ctr"/>
            <a:r>
              <a:rPr lang="en-US" altLang="zh-CN" sz="1400" dirty="0" smtClean="0">
                <a:solidFill>
                  <a:schemeClr val="bg1"/>
                </a:solidFill>
              </a:rPr>
              <a:t>UH36</a:t>
            </a:r>
            <a:endParaRPr lang="zh-CN" altLang="en-US" sz="1400" dirty="0">
              <a:solidFill>
                <a:schemeClr val="bg1"/>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 y="1461050"/>
            <a:ext cx="5279861" cy="3437032"/>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0569" y="1752793"/>
            <a:ext cx="3495256" cy="2678864"/>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9231" y="1752793"/>
            <a:ext cx="2279547" cy="2279547"/>
          </a:xfrm>
          <a:prstGeom prst="rect">
            <a:avLst/>
          </a:prstGeom>
        </p:spPr>
      </p:pic>
    </p:spTree>
    <p:extLst>
      <p:ext uri="{BB962C8B-B14F-4D97-AF65-F5344CB8AC3E}">
        <p14:creationId xmlns:p14="http://schemas.microsoft.com/office/powerpoint/2010/main" val="8451261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35" y="1322961"/>
            <a:ext cx="5527619" cy="356199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788" y="1430325"/>
            <a:ext cx="3021151" cy="3628968"/>
          </a:xfrm>
          <a:prstGeom prst="rect">
            <a:avLst/>
          </a:prstGeom>
        </p:spPr>
      </p:pic>
      <p:sp>
        <p:nvSpPr>
          <p:cNvPr id="13" name="矩形 12"/>
          <p:cNvSpPr/>
          <p:nvPr/>
        </p:nvSpPr>
        <p:spPr>
          <a:xfrm>
            <a:off x="8482518" y="1322961"/>
            <a:ext cx="3025301" cy="116662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îśḷíďè">
            <a:extLst>
              <a:ext uri="{FF2B5EF4-FFF2-40B4-BE49-F238E27FC236}">
                <a16:creationId xmlns:a16="http://schemas.microsoft.com/office/drawing/2014/main" id="{85FCA59A-A1E6-4784-B41E-F73ECD7CEC4B}"/>
              </a:ext>
            </a:extLst>
          </p:cNvPr>
          <p:cNvSpPr txBox="1"/>
          <p:nvPr/>
        </p:nvSpPr>
        <p:spPr bwMode="auto">
          <a:xfrm>
            <a:off x="8634687" y="1521849"/>
            <a:ext cx="2613747" cy="27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zh-CN" sz="1400" b="1" dirty="0">
                <a:solidFill>
                  <a:srgbClr val="00FFC6"/>
                </a:solidFill>
              </a:rPr>
              <a:t>Basic functions</a:t>
            </a:r>
          </a:p>
        </p:txBody>
      </p:sp>
      <p:sp>
        <p:nvSpPr>
          <p:cNvPr id="15" name="文本框 14"/>
          <p:cNvSpPr txBox="1"/>
          <p:nvPr/>
        </p:nvSpPr>
        <p:spPr>
          <a:xfrm>
            <a:off x="8634687" y="1855279"/>
            <a:ext cx="2081311" cy="461665"/>
          </a:xfrm>
          <a:prstGeom prst="rect">
            <a:avLst/>
          </a:prstGeom>
          <a:noFill/>
        </p:spPr>
        <p:txBody>
          <a:bodyPr wrap="square" rtlCol="0">
            <a:spAutoFit/>
          </a:bodyPr>
          <a:lstStyle/>
          <a:p>
            <a:r>
              <a:rPr lang="en-US" altLang="zh-CN" sz="1200" dirty="0">
                <a:solidFill>
                  <a:schemeClr val="bg1"/>
                </a:solidFill>
              </a:rPr>
              <a:t>. Answer / End</a:t>
            </a:r>
          </a:p>
          <a:p>
            <a:r>
              <a:rPr lang="en-US" altLang="zh-CN" sz="1200" dirty="0">
                <a:solidFill>
                  <a:schemeClr val="bg1"/>
                </a:solidFill>
              </a:rPr>
              <a:t>. Call mute</a:t>
            </a:r>
            <a:endParaRPr lang="zh-CN" altLang="en-US" sz="1200" dirty="0">
              <a:solidFill>
                <a:schemeClr val="bg1"/>
              </a:solidFill>
            </a:endParaRPr>
          </a:p>
        </p:txBody>
      </p:sp>
      <p:sp>
        <p:nvSpPr>
          <p:cNvPr id="17" name="矩形 16"/>
          <p:cNvSpPr/>
          <p:nvPr/>
        </p:nvSpPr>
        <p:spPr>
          <a:xfrm>
            <a:off x="8482517" y="2477497"/>
            <a:ext cx="30253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6" name="Rectangle 5">
            <a:extLst>
              <a:ext uri="{FF2B5EF4-FFF2-40B4-BE49-F238E27FC236}">
                <a16:creationId xmlns:a16="http://schemas.microsoft.com/office/drawing/2014/main" id="{C0B7B94A-2979-47A7-8158-0E8EF8FE44C0}"/>
              </a:ext>
            </a:extLst>
          </p:cNvPr>
          <p:cNvSpPr/>
          <p:nvPr/>
        </p:nvSpPr>
        <p:spPr>
          <a:xfrm>
            <a:off x="573931" y="5193466"/>
            <a:ext cx="10642060" cy="738664"/>
          </a:xfrm>
          <a:prstGeom prst="rect">
            <a:avLst/>
          </a:prstGeom>
        </p:spPr>
        <p:txBody>
          <a:bodyPr wrap="square">
            <a:spAutoFit/>
          </a:bodyPr>
          <a:lstStyle/>
          <a:p>
            <a:r>
              <a:rPr lang="en-US" sz="1400" dirty="0">
                <a:solidFill>
                  <a:schemeClr val="bg1"/>
                </a:solidFill>
              </a:rPr>
              <a:t>Perfect match for Yealink IP Phone, give you optimized audio quality and more enhanced functions. </a:t>
            </a:r>
          </a:p>
          <a:p>
            <a:r>
              <a:rPr lang="en-US" sz="1400" dirty="0">
                <a:solidFill>
                  <a:schemeClr val="bg1"/>
                </a:solidFill>
              </a:rPr>
              <a:t>Proven reliability and integrations for Yealink USB Connect Software, Yealink Device Management Platform/Cloud Service, easy to manage the device.</a:t>
            </a: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6633" y="2746740"/>
            <a:ext cx="2088499" cy="399174"/>
          </a:xfrm>
          <a:prstGeom prst="rect">
            <a:avLst/>
          </a:prstGeom>
        </p:spPr>
      </p:pic>
      <p:sp>
        <p:nvSpPr>
          <p:cNvPr id="19" name="矩形 18"/>
          <p:cNvSpPr/>
          <p:nvPr/>
        </p:nvSpPr>
        <p:spPr>
          <a:xfrm>
            <a:off x="8482518" y="2598823"/>
            <a:ext cx="3025301" cy="216023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îśḷíďè">
            <a:extLst>
              <a:ext uri="{FF2B5EF4-FFF2-40B4-BE49-F238E27FC236}">
                <a16:creationId xmlns:a16="http://schemas.microsoft.com/office/drawing/2014/main" id="{85FCA59A-A1E6-4784-B41E-F73ECD7CEC4B}"/>
              </a:ext>
            </a:extLst>
          </p:cNvPr>
          <p:cNvSpPr txBox="1"/>
          <p:nvPr/>
        </p:nvSpPr>
        <p:spPr bwMode="auto">
          <a:xfrm>
            <a:off x="8634687" y="2389803"/>
            <a:ext cx="2690308" cy="137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zh-CN" sz="1400" b="1" dirty="0">
                <a:solidFill>
                  <a:srgbClr val="00FFC6"/>
                </a:solidFill>
              </a:rPr>
              <a:t>Enhanced functions </a:t>
            </a:r>
            <a:r>
              <a:rPr lang="en-US" altLang="zh-CN" sz="1400" b="1" dirty="0" smtClean="0">
                <a:solidFill>
                  <a:srgbClr val="00FFC6"/>
                </a:solidFill>
              </a:rPr>
              <a:t>integrated</a:t>
            </a:r>
          </a:p>
          <a:p>
            <a:pPr>
              <a:spcBef>
                <a:spcPct val="0"/>
              </a:spcBef>
            </a:pPr>
            <a:r>
              <a:rPr lang="en-US" altLang="zh-CN" sz="1400" b="1" dirty="0" smtClean="0">
                <a:solidFill>
                  <a:srgbClr val="00FFC6"/>
                </a:solidFill>
              </a:rPr>
              <a:t>With Yealink </a:t>
            </a:r>
            <a:r>
              <a:rPr lang="en-US" altLang="zh-CN" sz="1400" b="1" dirty="0">
                <a:solidFill>
                  <a:srgbClr val="00FFC6"/>
                </a:solidFill>
              </a:rPr>
              <a:t>IP phone </a:t>
            </a:r>
            <a:endParaRPr lang="en-US" altLang="zh-CN" sz="1400" b="1" dirty="0" smtClean="0">
              <a:solidFill>
                <a:srgbClr val="00FFC6"/>
              </a:solidFill>
            </a:endParaRPr>
          </a:p>
          <a:p>
            <a:pPr>
              <a:spcBef>
                <a:spcPct val="0"/>
              </a:spcBef>
            </a:pPr>
            <a:r>
              <a:rPr lang="en-US" altLang="zh-CN" sz="1400" b="1" dirty="0" smtClean="0">
                <a:solidFill>
                  <a:srgbClr val="00FFC6"/>
                </a:solidFill>
              </a:rPr>
              <a:t>(</a:t>
            </a:r>
            <a:r>
              <a:rPr lang="en-US" altLang="zh-CN" sz="1400" b="1" dirty="0">
                <a:solidFill>
                  <a:srgbClr val="00FFC6"/>
                </a:solidFill>
              </a:rPr>
              <a:t>V85 and above)</a:t>
            </a:r>
          </a:p>
        </p:txBody>
      </p:sp>
      <p:sp>
        <p:nvSpPr>
          <p:cNvPr id="21" name="文本框 20"/>
          <p:cNvSpPr txBox="1"/>
          <p:nvPr/>
        </p:nvSpPr>
        <p:spPr>
          <a:xfrm>
            <a:off x="8634687" y="3513191"/>
            <a:ext cx="2081311" cy="1015663"/>
          </a:xfrm>
          <a:prstGeom prst="rect">
            <a:avLst/>
          </a:prstGeom>
          <a:noFill/>
        </p:spPr>
        <p:txBody>
          <a:bodyPr wrap="square" rtlCol="0">
            <a:spAutoFit/>
          </a:bodyPr>
          <a:lstStyle/>
          <a:p>
            <a:r>
              <a:rPr lang="en-US" altLang="zh-CN" sz="1200" dirty="0">
                <a:solidFill>
                  <a:schemeClr val="bg1"/>
                </a:solidFill>
              </a:rPr>
              <a:t>. Audio optimization</a:t>
            </a:r>
          </a:p>
          <a:p>
            <a:r>
              <a:rPr lang="en-US" altLang="zh-CN" sz="1200" dirty="0">
                <a:solidFill>
                  <a:schemeClr val="bg1"/>
                </a:solidFill>
              </a:rPr>
              <a:t>. Redial</a:t>
            </a:r>
          </a:p>
          <a:p>
            <a:r>
              <a:rPr lang="en-US" altLang="zh-CN" sz="1200" dirty="0">
                <a:solidFill>
                  <a:schemeClr val="bg1"/>
                </a:solidFill>
              </a:rPr>
              <a:t>. Call hold</a:t>
            </a:r>
          </a:p>
          <a:p>
            <a:r>
              <a:rPr lang="en-US" altLang="zh-CN" sz="1200" dirty="0">
                <a:solidFill>
                  <a:schemeClr val="bg1"/>
                </a:solidFill>
              </a:rPr>
              <a:t>. Volume synchronization</a:t>
            </a:r>
          </a:p>
          <a:p>
            <a:r>
              <a:rPr lang="en-US" altLang="zh-CN" sz="1200" dirty="0">
                <a:solidFill>
                  <a:schemeClr val="bg1"/>
                </a:solidFill>
              </a:rPr>
              <a:t>. Multiple calls control</a:t>
            </a:r>
          </a:p>
        </p:txBody>
      </p:sp>
      <p:sp>
        <p:nvSpPr>
          <p:cNvPr id="23"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Native Integration and Easy Management</a:t>
            </a:r>
          </a:p>
        </p:txBody>
      </p:sp>
      <p:sp>
        <p:nvSpPr>
          <p:cNvPr id="25" name="矩形 24"/>
          <p:cNvSpPr/>
          <p:nvPr/>
        </p:nvSpPr>
        <p:spPr>
          <a:xfrm>
            <a:off x="8482517" y="4724586"/>
            <a:ext cx="30253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1612549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C0B7B94A-2979-47A7-8158-0E8EF8FE44C0}"/>
              </a:ext>
            </a:extLst>
          </p:cNvPr>
          <p:cNvSpPr/>
          <p:nvPr/>
        </p:nvSpPr>
        <p:spPr>
          <a:xfrm>
            <a:off x="573931" y="5193466"/>
            <a:ext cx="10642060" cy="523220"/>
          </a:xfrm>
          <a:prstGeom prst="rect">
            <a:avLst/>
          </a:prstGeom>
        </p:spPr>
        <p:txBody>
          <a:bodyPr wrap="square">
            <a:spAutoFit/>
          </a:bodyPr>
          <a:lstStyle/>
          <a:p>
            <a:r>
              <a:rPr lang="en-US" sz="1400" dirty="0">
                <a:solidFill>
                  <a:schemeClr val="bg1"/>
                </a:solidFill>
              </a:rPr>
              <a:t>Yealink Dynamic EQ and Wideband HD Audio Technology make every conversation rich and clear. The passive noise cancellation and the noise-canceling microphone eliminate background noise, enhance the audio privacy.</a:t>
            </a:r>
          </a:p>
        </p:txBody>
      </p:sp>
      <p:sp>
        <p:nvSpPr>
          <p:cNvPr id="6"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Excellent Audio Performance</a:t>
            </a:r>
          </a:p>
        </p:txBody>
      </p:sp>
      <p:sp>
        <p:nvSpPr>
          <p:cNvPr id="11" name="文本框 10"/>
          <p:cNvSpPr txBox="1"/>
          <p:nvPr/>
        </p:nvSpPr>
        <p:spPr>
          <a:xfrm>
            <a:off x="8925689" y="2470907"/>
            <a:ext cx="3266309" cy="461665"/>
          </a:xfrm>
          <a:prstGeom prst="rect">
            <a:avLst/>
          </a:prstGeom>
          <a:noFill/>
        </p:spPr>
        <p:txBody>
          <a:bodyPr wrap="square" rtlCol="0">
            <a:spAutoFit/>
          </a:bodyPr>
          <a:lstStyle/>
          <a:p>
            <a:pPr algn="ctr"/>
            <a:r>
              <a:rPr lang="en-US" altLang="zh-CN" sz="1200" dirty="0">
                <a:solidFill>
                  <a:schemeClr val="bg1"/>
                </a:solidFill>
              </a:rPr>
              <a:t>Unparalleled audio</a:t>
            </a:r>
          </a:p>
          <a:p>
            <a:pPr algn="ctr"/>
            <a:r>
              <a:rPr lang="en-US" altLang="zh-CN" sz="1200" dirty="0">
                <a:solidFill>
                  <a:schemeClr val="bg1"/>
                </a:solidFill>
              </a:rPr>
              <a:t>experience</a:t>
            </a:r>
            <a:endParaRPr lang="zh-CN" altLang="en-US" sz="1200" dirty="0">
              <a:solidFill>
                <a:schemeClr val="bg1"/>
              </a:solidFill>
            </a:endParaRPr>
          </a:p>
        </p:txBody>
      </p:sp>
      <p:sp>
        <p:nvSpPr>
          <p:cNvPr id="13" name="矩形 12"/>
          <p:cNvSpPr/>
          <p:nvPr/>
        </p:nvSpPr>
        <p:spPr>
          <a:xfrm>
            <a:off x="8925690" y="1465226"/>
            <a:ext cx="3266310" cy="3402738"/>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925689" y="4212849"/>
            <a:ext cx="3266309" cy="461665"/>
          </a:xfrm>
          <a:prstGeom prst="rect">
            <a:avLst/>
          </a:prstGeom>
          <a:noFill/>
        </p:spPr>
        <p:txBody>
          <a:bodyPr wrap="square" rtlCol="0">
            <a:spAutoFit/>
          </a:bodyPr>
          <a:lstStyle/>
          <a:p>
            <a:pPr algn="ctr"/>
            <a:r>
              <a:rPr lang="en-US" altLang="zh-CN" sz="1200" dirty="0">
                <a:solidFill>
                  <a:schemeClr val="bg1"/>
                </a:solidFill>
              </a:rPr>
              <a:t>Noise-canceling</a:t>
            </a:r>
          </a:p>
          <a:p>
            <a:pPr algn="ctr"/>
            <a:r>
              <a:rPr lang="en-US" altLang="zh-CN" sz="1200" dirty="0">
                <a:solidFill>
                  <a:schemeClr val="bg1"/>
                </a:solidFill>
              </a:rPr>
              <a:t>microphone</a:t>
            </a:r>
          </a:p>
        </p:txBody>
      </p:sp>
      <p:sp>
        <p:nvSpPr>
          <p:cNvPr id="17" name="矩形 16"/>
          <p:cNvSpPr/>
          <p:nvPr/>
        </p:nvSpPr>
        <p:spPr>
          <a:xfrm>
            <a:off x="8925689" y="4855876"/>
            <a:ext cx="3266310"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347" y="1705715"/>
            <a:ext cx="822816" cy="752789"/>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2526" y="3457901"/>
            <a:ext cx="962458" cy="724408"/>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r="784" b="7763"/>
          <a:stretch/>
        </p:blipFill>
        <p:spPr>
          <a:xfrm>
            <a:off x="0" y="1465226"/>
            <a:ext cx="8855765" cy="3434764"/>
          </a:xfrm>
          <a:prstGeom prst="rect">
            <a:avLst/>
          </a:prstGeom>
        </p:spPr>
      </p:pic>
      <p:sp>
        <p:nvSpPr>
          <p:cNvPr id="12" name="矩形 11"/>
          <p:cNvSpPr/>
          <p:nvPr/>
        </p:nvSpPr>
        <p:spPr>
          <a:xfrm>
            <a:off x="-1" y="4854271"/>
            <a:ext cx="8855766"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Tree>
    <p:extLst>
      <p:ext uri="{BB962C8B-B14F-4D97-AF65-F5344CB8AC3E}">
        <p14:creationId xmlns:p14="http://schemas.microsoft.com/office/powerpoint/2010/main" val="40886549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46665" y="1461050"/>
            <a:ext cx="9671270" cy="3440545"/>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353" y="1482721"/>
            <a:ext cx="2502413" cy="2996190"/>
          </a:xfrm>
          <a:prstGeom prst="rect">
            <a:avLst/>
          </a:prstGeom>
        </p:spPr>
      </p:pic>
      <p:sp>
        <p:nvSpPr>
          <p:cNvPr id="25" name="矩形 24"/>
          <p:cNvSpPr/>
          <p:nvPr/>
        </p:nvSpPr>
        <p:spPr>
          <a:xfrm>
            <a:off x="9682968" y="1461050"/>
            <a:ext cx="2509031" cy="3406914"/>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88894" y="4034675"/>
            <a:ext cx="1883849" cy="523220"/>
          </a:xfrm>
          <a:prstGeom prst="rect">
            <a:avLst/>
          </a:prstGeom>
          <a:noFill/>
        </p:spPr>
        <p:txBody>
          <a:bodyPr wrap="none" rtlCol="0">
            <a:spAutoFit/>
          </a:bodyPr>
          <a:lstStyle/>
          <a:p>
            <a:pPr algn="ctr"/>
            <a:r>
              <a:rPr lang="en-US" altLang="zh-CN" sz="1400" dirty="0" smtClean="0">
                <a:solidFill>
                  <a:schemeClr val="bg1"/>
                </a:solidFill>
              </a:rPr>
              <a:t>UH36</a:t>
            </a:r>
          </a:p>
          <a:p>
            <a:pPr algn="ctr"/>
            <a:r>
              <a:rPr lang="en-US" altLang="zh-CN" sz="1400" dirty="0" smtClean="0">
                <a:solidFill>
                  <a:schemeClr val="bg1"/>
                </a:solidFill>
              </a:rPr>
              <a:t>(Leather ear cushion)</a:t>
            </a:r>
            <a:endParaRPr lang="zh-CN" altLang="en-US" sz="1400" dirty="0">
              <a:solidFill>
                <a:schemeClr val="bg1"/>
              </a:solidFill>
            </a:endParaRPr>
          </a:p>
        </p:txBody>
      </p:sp>
      <p:sp>
        <p:nvSpPr>
          <p:cNvPr id="14" name="Rectangle 5">
            <a:extLst>
              <a:ext uri="{FF2B5EF4-FFF2-40B4-BE49-F238E27FC236}">
                <a16:creationId xmlns:a16="http://schemas.microsoft.com/office/drawing/2014/main" id="{C0B7B94A-2979-47A7-8158-0E8EF8FE44C0}"/>
              </a:ext>
            </a:extLst>
          </p:cNvPr>
          <p:cNvSpPr/>
          <p:nvPr/>
        </p:nvSpPr>
        <p:spPr>
          <a:xfrm>
            <a:off x="888894" y="5193466"/>
            <a:ext cx="10642060" cy="307777"/>
          </a:xfrm>
          <a:prstGeom prst="rect">
            <a:avLst/>
          </a:prstGeom>
        </p:spPr>
        <p:txBody>
          <a:bodyPr wrap="square">
            <a:spAutoFit/>
          </a:bodyPr>
          <a:lstStyle/>
          <a:p>
            <a:r>
              <a:rPr lang="en-US" sz="1400" dirty="0">
                <a:solidFill>
                  <a:schemeClr val="bg1"/>
                </a:solidFill>
              </a:rPr>
              <a:t>The ergonomic and lightweight design makes UH36/UH34/UH34 Lite comfortable enough for long conference calls and all day use.</a:t>
            </a:r>
          </a:p>
        </p:txBody>
      </p:sp>
      <p:sp>
        <p:nvSpPr>
          <p:cNvPr id="15"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All Day Wearing Comfort</a:t>
            </a:r>
          </a:p>
        </p:txBody>
      </p:sp>
      <p:sp>
        <p:nvSpPr>
          <p:cNvPr id="17" name="文本框 16"/>
          <p:cNvSpPr txBox="1"/>
          <p:nvPr/>
        </p:nvSpPr>
        <p:spPr>
          <a:xfrm>
            <a:off x="3918876" y="4034675"/>
            <a:ext cx="1883849" cy="523220"/>
          </a:xfrm>
          <a:prstGeom prst="rect">
            <a:avLst/>
          </a:prstGeom>
          <a:noFill/>
        </p:spPr>
        <p:txBody>
          <a:bodyPr wrap="none" rtlCol="0">
            <a:spAutoFit/>
          </a:bodyPr>
          <a:lstStyle/>
          <a:p>
            <a:pPr algn="ctr"/>
            <a:r>
              <a:rPr lang="en-US" altLang="zh-CN" sz="1400" dirty="0" smtClean="0">
                <a:solidFill>
                  <a:schemeClr val="bg1"/>
                </a:solidFill>
              </a:rPr>
              <a:t>UH34</a:t>
            </a:r>
          </a:p>
          <a:p>
            <a:pPr algn="ctr"/>
            <a:r>
              <a:rPr lang="en-US" altLang="zh-CN" sz="1400" dirty="0" smtClean="0">
                <a:solidFill>
                  <a:schemeClr val="bg1"/>
                </a:solidFill>
              </a:rPr>
              <a:t>(</a:t>
            </a:r>
            <a:r>
              <a:rPr lang="en-US" altLang="zh-CN" sz="1400" dirty="0">
                <a:solidFill>
                  <a:schemeClr val="bg1"/>
                </a:solidFill>
              </a:rPr>
              <a:t>Leather ear cushion)</a:t>
            </a:r>
            <a:endParaRPr lang="zh-CN" altLang="en-US" sz="1400" dirty="0">
              <a:solidFill>
                <a:schemeClr val="bg1"/>
              </a:solidFill>
            </a:endParaRPr>
          </a:p>
        </p:txBody>
      </p:sp>
      <p:sp>
        <p:nvSpPr>
          <p:cNvPr id="22" name="文本框 21"/>
          <p:cNvSpPr txBox="1"/>
          <p:nvPr/>
        </p:nvSpPr>
        <p:spPr>
          <a:xfrm>
            <a:off x="10524704" y="2916519"/>
            <a:ext cx="1505814" cy="461665"/>
          </a:xfrm>
          <a:prstGeom prst="rect">
            <a:avLst/>
          </a:prstGeom>
          <a:noFill/>
        </p:spPr>
        <p:txBody>
          <a:bodyPr wrap="square" rtlCol="0">
            <a:spAutoFit/>
          </a:bodyPr>
          <a:lstStyle/>
          <a:p>
            <a:r>
              <a:rPr lang="en-US" altLang="zh-CN" sz="1200" dirty="0" smtClean="0">
                <a:solidFill>
                  <a:schemeClr val="bg1"/>
                </a:solidFill>
              </a:rPr>
              <a:t>Lightweight</a:t>
            </a:r>
          </a:p>
          <a:p>
            <a:r>
              <a:rPr lang="en-US" altLang="zh-CN" sz="1200" dirty="0" smtClean="0">
                <a:solidFill>
                  <a:schemeClr val="bg1"/>
                </a:solidFill>
              </a:rPr>
              <a:t>design</a:t>
            </a:r>
            <a:endParaRPr lang="zh-CN" altLang="en-US" sz="1200" dirty="0">
              <a:solidFill>
                <a:schemeClr val="bg1"/>
              </a:solidFill>
            </a:endParaRPr>
          </a:p>
        </p:txBody>
      </p:sp>
      <p:sp>
        <p:nvSpPr>
          <p:cNvPr id="26" name="文本框 25"/>
          <p:cNvSpPr txBox="1"/>
          <p:nvPr/>
        </p:nvSpPr>
        <p:spPr>
          <a:xfrm>
            <a:off x="10524704" y="3767560"/>
            <a:ext cx="1505814" cy="461665"/>
          </a:xfrm>
          <a:prstGeom prst="rect">
            <a:avLst/>
          </a:prstGeom>
          <a:noFill/>
        </p:spPr>
        <p:txBody>
          <a:bodyPr wrap="square" rtlCol="0">
            <a:spAutoFit/>
          </a:bodyPr>
          <a:lstStyle/>
          <a:p>
            <a:r>
              <a:rPr lang="en-US" altLang="zh-CN" sz="1200" dirty="0">
                <a:solidFill>
                  <a:schemeClr val="bg1"/>
                </a:solidFill>
              </a:rPr>
              <a:t>Easy to </a:t>
            </a:r>
            <a:r>
              <a:rPr lang="en-US" altLang="zh-CN" sz="1200" dirty="0" smtClean="0">
                <a:solidFill>
                  <a:schemeClr val="bg1"/>
                </a:solidFill>
              </a:rPr>
              <a:t>replace</a:t>
            </a:r>
          </a:p>
          <a:p>
            <a:r>
              <a:rPr lang="en-US" altLang="zh-CN" sz="1200" dirty="0" smtClean="0">
                <a:solidFill>
                  <a:schemeClr val="bg1"/>
                </a:solidFill>
              </a:rPr>
              <a:t>the </a:t>
            </a:r>
            <a:r>
              <a:rPr lang="en-US" altLang="zh-CN" sz="1200" dirty="0">
                <a:solidFill>
                  <a:schemeClr val="bg1"/>
                </a:solidFill>
              </a:rPr>
              <a:t>cushions</a:t>
            </a:r>
          </a:p>
        </p:txBody>
      </p:sp>
      <p:sp>
        <p:nvSpPr>
          <p:cNvPr id="27" name="矩形 26"/>
          <p:cNvSpPr/>
          <p:nvPr/>
        </p:nvSpPr>
        <p:spPr>
          <a:xfrm>
            <a:off x="9682967" y="4855538"/>
            <a:ext cx="2509031" cy="46057"/>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31" name="矩形 30"/>
          <p:cNvSpPr/>
          <p:nvPr/>
        </p:nvSpPr>
        <p:spPr>
          <a:xfrm>
            <a:off x="11699" y="4855876"/>
            <a:ext cx="9612905"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1" y="1501198"/>
            <a:ext cx="2502413" cy="2996190"/>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9495" y="1561705"/>
            <a:ext cx="2502413" cy="2996190"/>
          </a:xfrm>
          <a:prstGeom prst="rect">
            <a:avLst/>
          </a:prstGeom>
        </p:spPr>
      </p:pic>
      <p:sp>
        <p:nvSpPr>
          <p:cNvPr id="19" name="文本框 18"/>
          <p:cNvSpPr txBox="1"/>
          <p:nvPr/>
        </p:nvSpPr>
        <p:spPr>
          <a:xfrm>
            <a:off x="7094496" y="4034675"/>
            <a:ext cx="1824538" cy="523220"/>
          </a:xfrm>
          <a:prstGeom prst="rect">
            <a:avLst/>
          </a:prstGeom>
          <a:noFill/>
        </p:spPr>
        <p:txBody>
          <a:bodyPr wrap="none" rtlCol="0">
            <a:spAutoFit/>
          </a:bodyPr>
          <a:lstStyle/>
          <a:p>
            <a:pPr algn="ctr"/>
            <a:r>
              <a:rPr lang="en-US" altLang="zh-CN" sz="1400" dirty="0">
                <a:solidFill>
                  <a:schemeClr val="bg1"/>
                </a:solidFill>
              </a:rPr>
              <a:t>UH34 </a:t>
            </a:r>
            <a:r>
              <a:rPr lang="en-US" altLang="zh-CN" sz="1400" dirty="0" smtClean="0">
                <a:solidFill>
                  <a:schemeClr val="bg1"/>
                </a:solidFill>
              </a:rPr>
              <a:t>Lite</a:t>
            </a:r>
          </a:p>
          <a:p>
            <a:pPr algn="ctr"/>
            <a:r>
              <a:rPr lang="en-US" altLang="zh-CN" sz="1400" dirty="0" smtClean="0">
                <a:solidFill>
                  <a:schemeClr val="bg1"/>
                </a:solidFill>
              </a:rPr>
              <a:t>(</a:t>
            </a:r>
            <a:r>
              <a:rPr lang="en-US" altLang="zh-CN" sz="1400" dirty="0">
                <a:solidFill>
                  <a:schemeClr val="bg1"/>
                </a:solidFill>
              </a:rPr>
              <a:t>Foamy ear cushion)</a:t>
            </a:r>
            <a:endParaRPr lang="zh-CN" altLang="en-US" sz="1400" dirty="0">
              <a:solidFill>
                <a:schemeClr val="bg1"/>
              </a:solidFill>
            </a:endParaRPr>
          </a:p>
        </p:txBody>
      </p:sp>
      <p:pic>
        <p:nvPicPr>
          <p:cNvPr id="36" name="图片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1648" y="2095728"/>
            <a:ext cx="577116" cy="392299"/>
          </a:xfrm>
          <a:prstGeom prst="rect">
            <a:avLst/>
          </a:prstGeom>
        </p:spPr>
      </p:pic>
      <p:pic>
        <p:nvPicPr>
          <p:cNvPr id="37" name="图片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326" y="2880573"/>
            <a:ext cx="562015" cy="464599"/>
          </a:xfrm>
          <a:prstGeom prst="rect">
            <a:avLst/>
          </a:prstGeom>
        </p:spPr>
      </p:pic>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2036" y="3750116"/>
            <a:ext cx="516728" cy="457970"/>
          </a:xfrm>
          <a:prstGeom prst="rect">
            <a:avLst/>
          </a:prstGeom>
        </p:spPr>
      </p:pic>
      <p:sp>
        <p:nvSpPr>
          <p:cNvPr id="39" name="文本框 38"/>
          <p:cNvSpPr txBox="1"/>
          <p:nvPr/>
        </p:nvSpPr>
        <p:spPr>
          <a:xfrm>
            <a:off x="10524704" y="2080020"/>
            <a:ext cx="1505814" cy="461665"/>
          </a:xfrm>
          <a:prstGeom prst="rect">
            <a:avLst/>
          </a:prstGeom>
          <a:noFill/>
        </p:spPr>
        <p:txBody>
          <a:bodyPr wrap="square" rtlCol="0">
            <a:spAutoFit/>
          </a:bodyPr>
          <a:lstStyle/>
          <a:p>
            <a:r>
              <a:rPr lang="en-US" altLang="zh-CN" sz="1200" dirty="0">
                <a:solidFill>
                  <a:schemeClr val="bg1"/>
                </a:solidFill>
              </a:rPr>
              <a:t>Breathable </a:t>
            </a:r>
            <a:endParaRPr lang="en-US" altLang="zh-CN" sz="1200" dirty="0" smtClean="0">
              <a:solidFill>
                <a:schemeClr val="bg1"/>
              </a:solidFill>
            </a:endParaRPr>
          </a:p>
          <a:p>
            <a:r>
              <a:rPr lang="en-US" altLang="zh-CN" sz="1200" dirty="0" smtClean="0">
                <a:solidFill>
                  <a:schemeClr val="bg1"/>
                </a:solidFill>
              </a:rPr>
              <a:t>wearing</a:t>
            </a:r>
            <a:endParaRPr lang="zh-CN" altLang="en-US" sz="1200" dirty="0">
              <a:solidFill>
                <a:schemeClr val="bg1"/>
              </a:solidFill>
            </a:endParaRPr>
          </a:p>
        </p:txBody>
      </p:sp>
    </p:spTree>
    <p:extLst>
      <p:ext uri="{BB962C8B-B14F-4D97-AF65-F5344CB8AC3E}">
        <p14:creationId xmlns:p14="http://schemas.microsoft.com/office/powerpoint/2010/main" val="4476587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1474819810"/>
              </p:ext>
            </p:extLst>
          </p:nvPr>
        </p:nvGraphicFramePr>
        <p:xfrm>
          <a:off x="535022" y="1731519"/>
          <a:ext cx="11128442" cy="4844889"/>
        </p:xfrm>
        <a:graphic>
          <a:graphicData uri="http://schemas.openxmlformats.org/drawingml/2006/table">
            <a:tbl>
              <a:tblPr firstRow="1" bandRow="1">
                <a:tableStyleId>{93296810-A885-4BE3-A3E7-6D5BEEA58F35}</a:tableStyleId>
              </a:tblPr>
              <a:tblGrid>
                <a:gridCol w="3949211">
                  <a:extLst>
                    <a:ext uri="{9D8B030D-6E8A-4147-A177-3AD203B41FA5}">
                      <a16:colId xmlns:a16="http://schemas.microsoft.com/office/drawing/2014/main" val="2033838545"/>
                    </a:ext>
                  </a:extLst>
                </a:gridCol>
                <a:gridCol w="3354751">
                  <a:extLst>
                    <a:ext uri="{9D8B030D-6E8A-4147-A177-3AD203B41FA5}">
                      <a16:colId xmlns:a16="http://schemas.microsoft.com/office/drawing/2014/main" val="4171064913"/>
                    </a:ext>
                  </a:extLst>
                </a:gridCol>
                <a:gridCol w="3824480">
                  <a:extLst>
                    <a:ext uri="{9D8B030D-6E8A-4147-A177-3AD203B41FA5}">
                      <a16:colId xmlns:a16="http://schemas.microsoft.com/office/drawing/2014/main" val="4092033835"/>
                    </a:ext>
                  </a:extLst>
                </a:gridCol>
              </a:tblGrid>
              <a:tr h="254353">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Model</a:t>
                      </a:r>
                      <a:endParaRPr lang="en-US" altLang="zh-CN" sz="1200" b="1" i="0" u="none" strike="noStrike" dirty="0">
                        <a:solidFill>
                          <a:schemeClr val="bg1"/>
                        </a:solidFill>
                        <a:effectLst/>
                        <a:latin typeface="+mj-lt"/>
                        <a:ea typeface="等线" panose="02010600030101010101" pitchFamily="2" charset="-122"/>
                      </a:endParaRPr>
                    </a:p>
                  </a:txBody>
                  <a:tcPr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fontAlgn="ctr"/>
                      <a:r>
                        <a:rPr lang="en-US" sz="1200" b="1" i="0" u="none" strike="noStrike" dirty="0">
                          <a:solidFill>
                            <a:srgbClr val="FFFFFF"/>
                          </a:solidFill>
                          <a:effectLst/>
                          <a:latin typeface="+mj-lt"/>
                          <a:ea typeface="等线" panose="02010600030101010101" pitchFamily="2" charset="-122"/>
                        </a:rPr>
                        <a:t>UH34&amp;UH34 Lite Mono / Dual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fontAlgn="ctr"/>
                      <a:r>
                        <a:rPr lang="en-US" sz="1200" b="1" i="0" u="none" strike="noStrike" dirty="0">
                          <a:solidFill>
                            <a:schemeClr val="bg1"/>
                          </a:solidFill>
                          <a:effectLst/>
                          <a:latin typeface="+mn-lt"/>
                          <a:ea typeface="等线" panose="02010600030101010101" pitchFamily="2" charset="-122"/>
                        </a:rPr>
                        <a:t>UH36 Mono / UH36 Dual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extLst>
                  <a:ext uri="{0D108BD9-81ED-4DB2-BD59-A6C34878D82A}">
                    <a16:rowId xmlns:a16="http://schemas.microsoft.com/office/drawing/2014/main" val="3864799470"/>
                  </a:ext>
                </a:extLst>
              </a:tr>
              <a:tr h="21877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Supported operating systems</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smtClean="0">
                          <a:solidFill>
                            <a:schemeClr val="bg1"/>
                          </a:solidFill>
                          <a:effectLst/>
                          <a:latin typeface="+mn-lt"/>
                          <a:ea typeface="等线" panose="02010600030101010101" pitchFamily="2" charset="-122"/>
                        </a:rPr>
                        <a:t>Microsoft </a:t>
                      </a:r>
                      <a:r>
                        <a:rPr lang="en-US" sz="1200" b="0" i="0" u="none" strike="noStrike" dirty="0">
                          <a:solidFill>
                            <a:schemeClr val="bg1"/>
                          </a:solidFill>
                          <a:effectLst/>
                          <a:latin typeface="+mn-lt"/>
                          <a:ea typeface="等线" panose="02010600030101010101" pitchFamily="2" charset="-122"/>
                        </a:rPr>
                        <a:t>Windows®, Apple Mac OS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Mcrosoft Windows®, Apple Mac OS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218778">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Microphone type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MEMS  </a:t>
                      </a:r>
                      <a:r>
                        <a:rPr lang="en-US" sz="1200" b="0" i="0" u="none" strike="noStrike" dirty="0" err="1">
                          <a:solidFill>
                            <a:schemeClr val="bg1"/>
                          </a:solidFill>
                          <a:effectLst/>
                          <a:latin typeface="+mn-lt"/>
                          <a:ea typeface="等线" panose="02010600030101010101" pitchFamily="2" charset="-122"/>
                        </a:rPr>
                        <a:t>Uni</a:t>
                      </a:r>
                      <a:r>
                        <a:rPr lang="en-US" sz="1200" b="0" i="0" u="none" strike="noStrike" dirty="0">
                          <a:solidFill>
                            <a:schemeClr val="bg1"/>
                          </a:solidFill>
                          <a:effectLst/>
                          <a:latin typeface="+mn-lt"/>
                          <a:ea typeface="等线" panose="02010600030101010101" pitchFamily="2" charset="-122"/>
                        </a:rPr>
                        <a:t>-Directional Microphone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MEMS  Uni-Directional Microphone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1877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Wideband(Talk Mode)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254955">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Headset Wearing Style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On-the-ear</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On-the-ear</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254955">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Easy Replacement Ear Cushions</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72235522"/>
                  </a:ext>
                </a:extLst>
              </a:tr>
              <a:tr h="21877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Teams Certificated</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fontAlgn="ctr"/>
                      <a:r>
                        <a:rPr lang="en-US" altLang="zh-CN" sz="1200" b="0" i="0" u="none" strike="noStrike" dirty="0" smtClean="0">
                          <a:solidFill>
                            <a:schemeClr val="bg1"/>
                          </a:solidFill>
                          <a:effectLst/>
                          <a:latin typeface="+mn-lt"/>
                          <a:ea typeface="等线" panose="02010600030101010101" pitchFamily="2" charset="-122"/>
                        </a:rPr>
                        <a:t>Yes</a:t>
                      </a:r>
                      <a:endParaRPr lang="en-US" altLang="zh-CN"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13550310"/>
                  </a:ext>
                </a:extLst>
              </a:tr>
              <a:tr h="25224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Yealink IP Phone Integration</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fontAlgn="ctr"/>
                      <a:r>
                        <a:rPr lang="en-US" altLang="zh-CN" sz="1200" b="0" i="0" u="none" strike="noStrike" dirty="0" smtClean="0">
                          <a:solidFill>
                            <a:schemeClr val="bg1"/>
                          </a:solidFill>
                          <a:effectLst/>
                          <a:latin typeface="+mn-lt"/>
                          <a:ea typeface="等线" panose="02010600030101010101" pitchFamily="2" charset="-122"/>
                        </a:rPr>
                        <a:t>Yes</a:t>
                      </a:r>
                      <a:endParaRPr lang="en-US" altLang="zh-CN"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1075494">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Call control feature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Answer/End a call</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Volume up/down</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Microphone mute</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Redial last outgoing call</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Reject incoming call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Answer/End a call</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Volume up/down</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Microphone mute</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Redial last outgoing call</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Reject incoming call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536623482"/>
                  </a:ext>
                </a:extLst>
              </a:tr>
              <a:tr h="273490">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Headset cable length</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1.2m (from headset to 3.5 mm jack)</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1.2m (from headset to 3.5 mm jack)</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73490">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1" i="0" u="none" strike="noStrike" dirty="0" smtClean="0">
                          <a:solidFill>
                            <a:schemeClr val="bg1"/>
                          </a:solidFill>
                          <a:effectLst/>
                          <a:latin typeface="+mj-lt"/>
                          <a:ea typeface="等线" panose="02010600030101010101" pitchFamily="2" charset="-122"/>
                        </a:rPr>
                        <a:t>USB/QD to RJ cable length</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0.9m(from call control unit to USB plug)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0.9m(from call control unit to USB plug)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255165291"/>
                  </a:ext>
                </a:extLst>
              </a:tr>
              <a:tr h="273490">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Cable length in total</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2.1m</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2.1m</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71639559"/>
                  </a:ext>
                </a:extLst>
              </a:tr>
              <a:tr h="273490">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Connection</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3.5 mm jack ，USB 2.0</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3.5 mm jack ，USB 2.0</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993843540"/>
                  </a:ext>
                </a:extLst>
              </a:tr>
              <a:tr h="763847">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Weight</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UH34 Mono：88g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UH34 Dual：118g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UH34 Lite Mono：84g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UH34 Lite Dual：110g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UH36 Mono：120g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UH36 Dual：155g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41792036"/>
                  </a:ext>
                </a:extLst>
              </a:tr>
            </a:tbl>
          </a:graphicData>
        </a:graphic>
      </p:graphicFrame>
      <p:sp>
        <p:nvSpPr>
          <p:cNvPr id="11"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UH USB Wired Headset Series</a:t>
            </a:r>
            <a:endParaRPr lang="en-US" altLang="zh-CN" sz="2800" dirty="0" smtClean="0">
              <a:solidFill>
                <a:srgbClr val="00FFC6"/>
              </a:solidFill>
              <a:latin typeface="Helvetica" panose="020B0604020202030204" pitchFamily="34" charset="0"/>
              <a:cs typeface="+mn-ea"/>
              <a:sym typeface="+mn-lt"/>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167" y="492656"/>
            <a:ext cx="1522547" cy="1236074"/>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393" y="582057"/>
            <a:ext cx="1209649" cy="1090209"/>
          </a:xfrm>
          <a:prstGeom prst="rect">
            <a:avLst/>
          </a:prstGeom>
        </p:spPr>
      </p:pic>
    </p:spTree>
    <p:extLst>
      <p:ext uri="{BB962C8B-B14F-4D97-AF65-F5344CB8AC3E}">
        <p14:creationId xmlns:p14="http://schemas.microsoft.com/office/powerpoint/2010/main" val="5361872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4">
            <a:extLst>
              <a:ext uri="{FF2B5EF4-FFF2-40B4-BE49-F238E27FC236}">
                <a16:creationId xmlns:a16="http://schemas.microsoft.com/office/drawing/2014/main" id="{FB74D882-8337-4FEB-B95E-B9E69D40ACDD}"/>
              </a:ext>
            </a:extLst>
          </p:cNvPr>
          <p:cNvGraphicFramePr>
            <a:graphicFrameLocks noGrp="1"/>
          </p:cNvGraphicFramePr>
          <p:nvPr>
            <p:extLst/>
          </p:nvPr>
        </p:nvGraphicFramePr>
        <p:xfrm>
          <a:off x="535022" y="2452632"/>
          <a:ext cx="11138171" cy="3618832"/>
        </p:xfrm>
        <a:graphic>
          <a:graphicData uri="http://schemas.openxmlformats.org/drawingml/2006/table">
            <a:tbl>
              <a:tblPr firstRow="1" bandRow="1">
                <a:tableStyleId>{93296810-A885-4BE3-A3E7-6D5BEEA58F35}</a:tableStyleId>
              </a:tblPr>
              <a:tblGrid>
                <a:gridCol w="2345396">
                  <a:extLst>
                    <a:ext uri="{9D8B030D-6E8A-4147-A177-3AD203B41FA5}">
                      <a16:colId xmlns:a16="http://schemas.microsoft.com/office/drawing/2014/main" val="2033838545"/>
                    </a:ext>
                  </a:extLst>
                </a:gridCol>
                <a:gridCol w="1992352">
                  <a:extLst>
                    <a:ext uri="{9D8B030D-6E8A-4147-A177-3AD203B41FA5}">
                      <a16:colId xmlns:a16="http://schemas.microsoft.com/office/drawing/2014/main" val="4171064913"/>
                    </a:ext>
                  </a:extLst>
                </a:gridCol>
                <a:gridCol w="2271319">
                  <a:extLst>
                    <a:ext uri="{9D8B030D-6E8A-4147-A177-3AD203B41FA5}">
                      <a16:colId xmlns:a16="http://schemas.microsoft.com/office/drawing/2014/main" val="4092033835"/>
                    </a:ext>
                  </a:extLst>
                </a:gridCol>
                <a:gridCol w="2264552">
                  <a:extLst>
                    <a:ext uri="{9D8B030D-6E8A-4147-A177-3AD203B41FA5}">
                      <a16:colId xmlns:a16="http://schemas.microsoft.com/office/drawing/2014/main" val="2049002401"/>
                    </a:ext>
                  </a:extLst>
                </a:gridCol>
                <a:gridCol w="2264552">
                  <a:extLst>
                    <a:ext uri="{9D8B030D-6E8A-4147-A177-3AD203B41FA5}">
                      <a16:colId xmlns:a16="http://schemas.microsoft.com/office/drawing/2014/main" val="3158391812"/>
                    </a:ext>
                  </a:extLst>
                </a:gridCol>
              </a:tblGrid>
              <a:tr h="448736">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Model</a:t>
                      </a:r>
                      <a:endParaRPr lang="en-US" altLang="zh-CN" sz="1200" b="1" i="0" u="none" strike="noStrike" dirty="0">
                        <a:solidFill>
                          <a:schemeClr val="bg1"/>
                        </a:solidFill>
                        <a:effectLst/>
                        <a:latin typeface="+mj-lt"/>
                        <a:ea typeface="等线" panose="02010600030101010101" pitchFamily="2" charset="-122"/>
                      </a:endParaRPr>
                    </a:p>
                  </a:txBody>
                  <a:tcPr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bg1"/>
                          </a:solidFill>
                          <a:effectLst/>
                          <a:latin typeface="+mn-lt"/>
                          <a:ea typeface="等线" panose="02010600030101010101" pitchFamily="2" charset="-122"/>
                          <a:cs typeface="+mn-cs"/>
                        </a:rPr>
                        <a:t>Yealink</a:t>
                      </a:r>
                      <a:endParaRPr lang="en-US" altLang="zh-CN" sz="1200" b="1" i="0" u="none" strike="noStrike" dirty="0" smtClean="0">
                        <a:solidFill>
                          <a:schemeClr val="bg1"/>
                        </a:solidFill>
                        <a:effectLst/>
                        <a:latin typeface="+mj-lt"/>
                        <a:ea typeface="等线" panose="02010600030101010101" pitchFamily="2" charset="-122"/>
                      </a:endParaRPr>
                    </a:p>
                    <a:p>
                      <a:pPr algn="ctr" rtl="0" fontAlgn="ctr"/>
                      <a:r>
                        <a:rPr lang="en-US" altLang="zh-CN" sz="1200" b="1" i="0" u="none" strike="noStrike" dirty="0" smtClean="0">
                          <a:solidFill>
                            <a:schemeClr val="bg1"/>
                          </a:solidFill>
                          <a:effectLst/>
                          <a:latin typeface="+mj-lt"/>
                          <a:ea typeface="等线" panose="02010600030101010101" pitchFamily="2" charset="-122"/>
                        </a:rPr>
                        <a:t>UH34 Lite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Jabra</a:t>
                      </a:r>
                    </a:p>
                    <a:p>
                      <a:pPr algn="ctr" rtl="0" fontAlgn="ctr"/>
                      <a:r>
                        <a:rPr lang="en-US" altLang="zh-CN" sz="1200" b="1" i="0" u="none" strike="noStrike" dirty="0" smtClean="0">
                          <a:solidFill>
                            <a:schemeClr val="bg1"/>
                          </a:solidFill>
                          <a:effectLst/>
                          <a:latin typeface="+mj-lt"/>
                          <a:ea typeface="等线" panose="02010600030101010101" pitchFamily="2" charset="-122"/>
                        </a:rPr>
                        <a:t>Evolve 20</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Poly</a:t>
                      </a:r>
                    </a:p>
                    <a:p>
                      <a:pPr algn="ctr" rtl="0" fontAlgn="ctr"/>
                      <a:r>
                        <a:rPr lang="en-US" altLang="zh-CN" sz="1200" b="1" i="0" u="none" strike="noStrike" dirty="0" err="1" smtClean="0">
                          <a:solidFill>
                            <a:schemeClr val="bg1"/>
                          </a:solidFill>
                          <a:effectLst/>
                          <a:latin typeface="+mj-lt"/>
                          <a:ea typeface="等线" panose="02010600030101010101" pitchFamily="2" charset="-122"/>
                        </a:rPr>
                        <a:t>Blackwire</a:t>
                      </a:r>
                      <a:r>
                        <a:rPr lang="en-US" altLang="zh-CN" sz="1200" b="1" i="0" u="none" strike="noStrike" dirty="0" smtClean="0">
                          <a:solidFill>
                            <a:schemeClr val="bg1"/>
                          </a:solidFill>
                          <a:effectLst/>
                          <a:latin typeface="+mj-lt"/>
                          <a:ea typeface="等线" panose="02010600030101010101" pitchFamily="2" charset="-122"/>
                        </a:rPr>
                        <a:t> 3210/3220</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Poly</a:t>
                      </a:r>
                    </a:p>
                    <a:p>
                      <a:pPr algn="ctr" rtl="0" fontAlgn="ctr"/>
                      <a:r>
                        <a:rPr lang="en-US" altLang="zh-CN" sz="1200" b="1" i="0" u="none" strike="noStrike" dirty="0" err="1" smtClean="0">
                          <a:solidFill>
                            <a:schemeClr val="bg1"/>
                          </a:solidFill>
                          <a:effectLst/>
                          <a:latin typeface="+mj-lt"/>
                          <a:ea typeface="等线" panose="02010600030101010101" pitchFamily="2" charset="-122"/>
                        </a:rPr>
                        <a:t>Blackwire</a:t>
                      </a:r>
                      <a:r>
                        <a:rPr lang="en-US" altLang="zh-CN" sz="1200" b="1" i="0" u="none" strike="noStrike" dirty="0" smtClean="0">
                          <a:solidFill>
                            <a:schemeClr val="bg1"/>
                          </a:solidFill>
                          <a:effectLst/>
                          <a:latin typeface="+mj-lt"/>
                          <a:ea typeface="等线" panose="02010600030101010101" pitchFamily="2" charset="-122"/>
                        </a:rPr>
                        <a:t> 3310/3320</a:t>
                      </a:r>
                    </a:p>
                  </a:txBody>
                  <a:tcPr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extLst>
                  <a:ext uri="{0D108BD9-81ED-4DB2-BD59-A6C34878D82A}">
                    <a16:rowId xmlns:a16="http://schemas.microsoft.com/office/drawing/2014/main" val="3864799470"/>
                  </a:ext>
                </a:extLst>
              </a:tr>
              <a:tr h="212247">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List Price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Mono: $43</a:t>
                      </a:r>
                      <a:endParaRPr 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Mono: $47</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Mono: $45</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Mono:$49.95</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212247">
                <a:tc vMerge="1">
                  <a:txBody>
                    <a:bodyPr/>
                    <a:lstStyle/>
                    <a:p>
                      <a:pPr algn="ctr" rtl="0" fontAlgn="ctr"/>
                      <a:endParaRPr lang="en-US" sz="1400" b="1" i="0" u="none" strike="noStrike" dirty="0">
                        <a:solidFill>
                          <a:srgbClr val="000000"/>
                        </a:solidFill>
                        <a:effectLst/>
                        <a:latin typeface="Calibri" panose="020F0502020204030204" pitchFamily="34" charset="0"/>
                        <a:ea typeface="等线" panose="02010600030101010101" pitchFamily="2" charset="-122"/>
                      </a:endParaRPr>
                    </a:p>
                  </a:txBody>
                  <a:tcPr marL="0" marR="0" marT="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Dual: $47</a:t>
                      </a:r>
                      <a:endParaRPr 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smtClean="0">
                          <a:solidFill>
                            <a:schemeClr val="bg1"/>
                          </a:solidFill>
                          <a:effectLst/>
                          <a:latin typeface="+mn-lt"/>
                          <a:ea typeface="等线" panose="02010600030101010101" pitchFamily="2" charset="-122"/>
                        </a:rPr>
                        <a:t>Stereo: $52</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Stereo: $50</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Stereo: $54.95</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122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Type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Foam</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Foam</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Foam</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Foam</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49468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Easily Replaceable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2122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Noise Canceling Microphone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13550310"/>
                  </a:ext>
                </a:extLst>
              </a:tr>
              <a:tr h="272960">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Wideband Audio</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solidFill>
                            <a:schemeClr val="bg1"/>
                          </a:solidFill>
                          <a:effectLst/>
                          <a:latin typeface="+mn-lt"/>
                          <a:ea typeface="等线" panose="02010600030101010101" pitchFamily="2" charset="-122"/>
                        </a:rPr>
                        <a:t>150Hz~7kHz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218367">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20 Hz-20 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100 Hz-10kHz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20 Hz-20 kHz</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21901448"/>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MS Teams Button </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1" i="0" u="none" strike="noStrike" dirty="0">
                          <a:solidFill>
                            <a:schemeClr val="bg1"/>
                          </a:solidFill>
                          <a:effectLst/>
                          <a:latin typeface="+mj-lt"/>
                          <a:ea typeface="等线" panose="02010600030101010101" pitchFamily="2" charset="-122"/>
                        </a:rPr>
                        <a:t>Microphone Boom</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rgbClr val="00FFC6"/>
                          </a:solidFill>
                          <a:effectLst/>
                          <a:latin typeface="+mn-lt"/>
                          <a:ea typeface="等线" panose="02010600030101010101" pitchFamily="2" charset="-122"/>
                        </a:rPr>
                        <a:t>330°</a:t>
                      </a:r>
                      <a:endParaRPr lang="zh-CN" altLang="en-US" sz="1200" b="0" i="0" u="none" strike="noStrike" dirty="0">
                        <a:solidFill>
                          <a:srgbClr val="00FFC6"/>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300°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270°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270°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255165291"/>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Yealink Device Management</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71639559"/>
                  </a:ext>
                </a:extLst>
              </a:tr>
              <a:tr h="265326">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Weight</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75 g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142.5 g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87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102g</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993843540"/>
                  </a:ext>
                </a:extLst>
              </a:tr>
              <a:tr h="265326">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112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171.1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118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130g</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41792036"/>
                  </a:ext>
                </a:extLst>
              </a:tr>
            </a:tbl>
          </a:graphicData>
        </a:graphic>
      </p:graphicFrame>
      <p:sp>
        <p:nvSpPr>
          <p:cNvPr id="11"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Comparison </a:t>
            </a:r>
            <a:r>
              <a:rPr lang="en-US" altLang="zh-CN" sz="2800" dirty="0">
                <a:solidFill>
                  <a:srgbClr val="00FFC6"/>
                </a:solidFill>
                <a:latin typeface="Helvetica" panose="020B0604020202030204" pitchFamily="34" charset="0"/>
                <a:cs typeface="+mn-ea"/>
                <a:sym typeface="+mn-lt"/>
              </a:rPr>
              <a:t>Table of Yealink USB Wired Headsets</a:t>
            </a:r>
            <a:endParaRPr lang="en-US" altLang="zh-CN" sz="2800" dirty="0" smtClean="0">
              <a:solidFill>
                <a:srgbClr val="00FFC6"/>
              </a:solidFill>
              <a:latin typeface="Helvetica" panose="020B0604020202030204" pitchFamily="34" charset="0"/>
              <a:cs typeface="+mn-ea"/>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8626" y="1054519"/>
            <a:ext cx="1522547" cy="123607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372" y="1070043"/>
            <a:ext cx="1691449" cy="126858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6312" y="1171059"/>
            <a:ext cx="794232" cy="109404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029" y="1138135"/>
            <a:ext cx="748849" cy="1123274"/>
          </a:xfrm>
          <a:prstGeom prst="rect">
            <a:avLst/>
          </a:prstGeom>
        </p:spPr>
      </p:pic>
    </p:spTree>
    <p:extLst>
      <p:ext uri="{BB962C8B-B14F-4D97-AF65-F5344CB8AC3E}">
        <p14:creationId xmlns:p14="http://schemas.microsoft.com/office/powerpoint/2010/main" val="2445711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内容占位符 3"/>
          <p:cNvSpPr txBox="1"/>
          <p:nvPr/>
        </p:nvSpPr>
        <p:spPr>
          <a:xfrm>
            <a:off x="223618" y="597754"/>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endParaRPr lang="zh-TW" altLang="en-US" sz="2800">
              <a:solidFill>
                <a:srgbClr val="4BA082"/>
              </a:solidFill>
              <a:latin typeface="微软雅黑"/>
              <a:ea typeface="微软雅黑"/>
              <a:cs typeface="+mn-ea"/>
              <a:sym typeface="+mn-lt"/>
            </a:endParaRPr>
          </a:p>
        </p:txBody>
      </p:sp>
      <p:graphicFrame>
        <p:nvGraphicFramePr>
          <p:cNvPr id="10"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1265791750"/>
              </p:ext>
            </p:extLst>
          </p:nvPr>
        </p:nvGraphicFramePr>
        <p:xfrm>
          <a:off x="541970" y="2452632"/>
          <a:ext cx="11113477" cy="3737249"/>
        </p:xfrm>
        <a:graphic>
          <a:graphicData uri="http://schemas.openxmlformats.org/drawingml/2006/table">
            <a:tbl>
              <a:tblPr firstRow="1" bandRow="1">
                <a:tableStyleId>{93296810-A885-4BE3-A3E7-6D5BEEA58F35}</a:tableStyleId>
              </a:tblPr>
              <a:tblGrid>
                <a:gridCol w="2340197">
                  <a:extLst>
                    <a:ext uri="{9D8B030D-6E8A-4147-A177-3AD203B41FA5}">
                      <a16:colId xmlns:a16="http://schemas.microsoft.com/office/drawing/2014/main" val="2033838545"/>
                    </a:ext>
                  </a:extLst>
                </a:gridCol>
                <a:gridCol w="1987935">
                  <a:extLst>
                    <a:ext uri="{9D8B030D-6E8A-4147-A177-3AD203B41FA5}">
                      <a16:colId xmlns:a16="http://schemas.microsoft.com/office/drawing/2014/main" val="4171064913"/>
                    </a:ext>
                  </a:extLst>
                </a:gridCol>
                <a:gridCol w="2266283">
                  <a:extLst>
                    <a:ext uri="{9D8B030D-6E8A-4147-A177-3AD203B41FA5}">
                      <a16:colId xmlns:a16="http://schemas.microsoft.com/office/drawing/2014/main" val="4092033835"/>
                    </a:ext>
                  </a:extLst>
                </a:gridCol>
                <a:gridCol w="2259531">
                  <a:extLst>
                    <a:ext uri="{9D8B030D-6E8A-4147-A177-3AD203B41FA5}">
                      <a16:colId xmlns:a16="http://schemas.microsoft.com/office/drawing/2014/main" val="2049002401"/>
                    </a:ext>
                  </a:extLst>
                </a:gridCol>
                <a:gridCol w="2259531">
                  <a:extLst>
                    <a:ext uri="{9D8B030D-6E8A-4147-A177-3AD203B41FA5}">
                      <a16:colId xmlns:a16="http://schemas.microsoft.com/office/drawing/2014/main" val="3158391812"/>
                    </a:ext>
                  </a:extLst>
                </a:gridCol>
              </a:tblGrid>
              <a:tr h="448736">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Model</a:t>
                      </a:r>
                      <a:endParaRPr lang="en-US" altLang="zh-CN" sz="1200" b="1" i="0" u="none" strike="noStrike" dirty="0">
                        <a:solidFill>
                          <a:schemeClr val="bg1"/>
                        </a:solidFill>
                        <a:effectLst/>
                        <a:latin typeface="+mj-lt"/>
                        <a:ea typeface="等线" panose="02010600030101010101" pitchFamily="2" charset="-122"/>
                      </a:endParaRPr>
                    </a:p>
                  </a:txBody>
                  <a:tcPr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kern="1200" dirty="0" smtClean="0">
                          <a:solidFill>
                            <a:schemeClr val="bg1"/>
                          </a:solidFill>
                          <a:effectLst/>
                          <a:latin typeface="+mn-lt"/>
                          <a:ea typeface="等线" panose="02010600030101010101" pitchFamily="2" charset="-122"/>
                          <a:cs typeface="+mn-cs"/>
                        </a:rPr>
                        <a:t>Yealink</a:t>
                      </a:r>
                      <a:endParaRPr lang="en-US" altLang="zh-CN" sz="1200" b="1" i="0" u="none" strike="noStrike" dirty="0" smtClean="0">
                        <a:solidFill>
                          <a:schemeClr val="bg1"/>
                        </a:solidFill>
                        <a:effectLst/>
                        <a:latin typeface="+mj-lt"/>
                        <a:ea typeface="等线" panose="02010600030101010101" pitchFamily="2" charset="-122"/>
                      </a:endParaRPr>
                    </a:p>
                    <a:p>
                      <a:pPr algn="ctr" rtl="0" fontAlgn="ctr"/>
                      <a:r>
                        <a:rPr lang="en-US" altLang="zh-CN" sz="1200" b="1" i="0" u="none" strike="noStrike" dirty="0" smtClean="0">
                          <a:solidFill>
                            <a:schemeClr val="bg1"/>
                          </a:solidFill>
                          <a:effectLst/>
                          <a:latin typeface="+mj-lt"/>
                          <a:ea typeface="等线" panose="02010600030101010101" pitchFamily="2" charset="-122"/>
                        </a:rPr>
                        <a:t>UH34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Jabra</a:t>
                      </a:r>
                    </a:p>
                    <a:p>
                      <a:pPr algn="ctr" rtl="0" fontAlgn="ctr"/>
                      <a:r>
                        <a:rPr lang="en-US" altLang="zh-CN" sz="1200" b="1" i="0" u="none" strike="noStrike" dirty="0" smtClean="0">
                          <a:solidFill>
                            <a:schemeClr val="bg1"/>
                          </a:solidFill>
                          <a:effectLst/>
                          <a:latin typeface="+mj-lt"/>
                          <a:ea typeface="等线" panose="02010600030101010101" pitchFamily="2" charset="-122"/>
                        </a:rPr>
                        <a:t>Evolve 30</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Poly</a:t>
                      </a:r>
                    </a:p>
                    <a:p>
                      <a:pPr algn="ctr" rtl="0" fontAlgn="ctr"/>
                      <a:r>
                        <a:rPr lang="en-US" altLang="zh-CN" sz="1200" b="1" i="0" u="none" strike="noStrike" dirty="0" err="1" smtClean="0">
                          <a:solidFill>
                            <a:schemeClr val="bg1"/>
                          </a:solidFill>
                          <a:effectLst/>
                          <a:latin typeface="+mj-lt"/>
                          <a:ea typeface="等线" panose="02010600030101010101" pitchFamily="2" charset="-122"/>
                        </a:rPr>
                        <a:t>Blackwire</a:t>
                      </a:r>
                      <a:r>
                        <a:rPr lang="en-US" altLang="zh-CN" sz="1200" b="1" i="0" u="none" strike="noStrike" dirty="0" smtClean="0">
                          <a:solidFill>
                            <a:schemeClr val="bg1"/>
                          </a:solidFill>
                          <a:effectLst/>
                          <a:latin typeface="+mj-lt"/>
                          <a:ea typeface="等线" panose="02010600030101010101" pitchFamily="2" charset="-122"/>
                        </a:rPr>
                        <a:t> 3215/3225</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Poly</a:t>
                      </a:r>
                    </a:p>
                    <a:p>
                      <a:pPr algn="ctr" rtl="0" fontAlgn="ctr"/>
                      <a:r>
                        <a:rPr lang="en-US" altLang="zh-CN" sz="1200" b="1" i="0" u="none" strike="noStrike" dirty="0" err="1" smtClean="0">
                          <a:solidFill>
                            <a:schemeClr val="bg1"/>
                          </a:solidFill>
                          <a:effectLst/>
                          <a:latin typeface="+mj-lt"/>
                          <a:ea typeface="等线" panose="02010600030101010101" pitchFamily="2" charset="-122"/>
                        </a:rPr>
                        <a:t>Blackwire</a:t>
                      </a:r>
                      <a:r>
                        <a:rPr lang="en-US" altLang="zh-CN" sz="1200" b="1" i="0" u="none" strike="noStrike" dirty="0" smtClean="0">
                          <a:solidFill>
                            <a:schemeClr val="bg1"/>
                          </a:solidFill>
                          <a:effectLst/>
                          <a:latin typeface="+mj-lt"/>
                          <a:ea typeface="等线" panose="02010600030101010101" pitchFamily="2" charset="-122"/>
                        </a:rPr>
                        <a:t> 3315/3325</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extLst>
                  <a:ext uri="{0D108BD9-81ED-4DB2-BD59-A6C34878D82A}">
                    <a16:rowId xmlns:a16="http://schemas.microsoft.com/office/drawing/2014/main" val="3864799470"/>
                  </a:ext>
                </a:extLst>
              </a:tr>
              <a:tr h="212247">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List Price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Mono: $49</a:t>
                      </a:r>
                      <a:endParaRPr 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Mono: $</a:t>
                      </a:r>
                      <a:r>
                        <a:rPr lang="en-US" altLang="zh-CN" sz="1200" b="0" i="0" u="none" strike="noStrike" dirty="0" smtClean="0">
                          <a:solidFill>
                            <a:schemeClr val="bg1"/>
                          </a:solidFill>
                          <a:effectLst/>
                          <a:latin typeface="+mn-lt"/>
                          <a:ea typeface="等线" panose="02010600030101010101" pitchFamily="2" charset="-122"/>
                        </a:rPr>
                        <a:t>78</a:t>
                      </a:r>
                      <a:endParaRPr lang="en-US" sz="1200" b="0" i="0" u="none" strike="noStrike" dirty="0" smtClean="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Mono: $75</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Mono:$79.95</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212247">
                <a:tc vMerge="1">
                  <a:txBody>
                    <a:bodyPr/>
                    <a:lstStyle/>
                    <a:p>
                      <a:pPr algn="ctr" rtl="0" fontAlgn="ctr"/>
                      <a:endParaRPr lang="en-US" sz="1400" b="1" i="0" u="none" strike="noStrike" dirty="0">
                        <a:solidFill>
                          <a:srgbClr val="000000"/>
                        </a:solidFill>
                        <a:effectLst/>
                        <a:latin typeface="Calibri" panose="020F0502020204030204" pitchFamily="34" charset="0"/>
                        <a:ea typeface="等线" panose="02010600030101010101" pitchFamily="2" charset="-122"/>
                      </a:endParaRPr>
                    </a:p>
                  </a:txBody>
                  <a:tcPr marL="0" marR="0" marT="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n-lt"/>
                          <a:ea typeface="等线" panose="02010600030101010101" pitchFamily="2" charset="-122"/>
                        </a:rPr>
                        <a:t>Dual: $59</a:t>
                      </a:r>
                      <a:endParaRPr 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solidFill>
                            <a:schemeClr val="bg1"/>
                          </a:solidFill>
                          <a:effectLst/>
                          <a:latin typeface="+mn-lt"/>
                          <a:ea typeface="等线" panose="02010600030101010101" pitchFamily="2" charset="-122"/>
                        </a:rPr>
                        <a:t>Stereo: $83</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Stereo: $80</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Stereo:$84.95</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122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Type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leatherette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altLang="zh-CN" sz="1200" b="0" i="0" u="none" strike="noStrike" kern="1200" dirty="0" smtClean="0">
                          <a:solidFill>
                            <a:schemeClr val="bg1"/>
                          </a:solidFill>
                          <a:effectLst/>
                          <a:latin typeface="微软雅黑"/>
                          <a:ea typeface="等线" panose="02010600030101010101" pitchFamily="2" charset="-122"/>
                          <a:cs typeface="+mn-cs"/>
                        </a:rPr>
                        <a:t>leatherette</a:t>
                      </a:r>
                      <a:endParaRPr lang="en-US" altLang="zh-CN" sz="1200" b="0" i="0" u="none" strike="noStrike" kern="1200" dirty="0">
                        <a:solidFill>
                          <a:schemeClr val="bg1"/>
                        </a:solidFill>
                        <a:effectLst/>
                        <a:latin typeface="微软雅黑"/>
                        <a:ea typeface="等线" panose="02010600030101010101" pitchFamily="2" charset="-122"/>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n-lt"/>
                          <a:ea typeface="等线" panose="02010600030101010101" pitchFamily="2" charset="-122"/>
                          <a:cs typeface="+mn-cs"/>
                        </a:rPr>
                        <a:t>leatherette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chemeClr val="bg1"/>
                          </a:solidFill>
                          <a:effectLst/>
                          <a:latin typeface="+mn-lt"/>
                          <a:ea typeface="等线" panose="02010600030101010101" pitchFamily="2" charset="-122"/>
                          <a:cs typeface="+mn-cs"/>
                        </a:rPr>
                        <a:t>leatherette</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306552">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Easily Replaceable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smtClean="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24734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smtClean="0">
                          <a:solidFill>
                            <a:schemeClr val="bg1"/>
                          </a:solidFill>
                          <a:effectLst/>
                          <a:latin typeface="+mj-lt"/>
                          <a:ea typeface="等线" panose="02010600030101010101" pitchFamily="2" charset="-122"/>
                        </a:rPr>
                        <a:t>Noise Canceling Microphone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0" i="0" u="none" strike="noStrike" dirty="0" smtClean="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004318087"/>
                  </a:ext>
                </a:extLst>
              </a:tr>
              <a:tr h="212247">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1" i="0" u="none" strike="noStrike" dirty="0" smtClean="0">
                          <a:solidFill>
                            <a:schemeClr val="bg1"/>
                          </a:solidFill>
                          <a:effectLst/>
                          <a:latin typeface="+mj-lt"/>
                          <a:ea typeface="等线" panose="02010600030101010101" pitchFamily="2" charset="-122"/>
                        </a:rPr>
                        <a:t>3.5mm Jack</a:t>
                      </a:r>
                      <a:endParaRPr lang="en-US" altLang="zh-CN"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13550310"/>
                  </a:ext>
                </a:extLst>
              </a:tr>
              <a:tr h="272960">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Wideband Audio</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solidFill>
                            <a:schemeClr val="bg1"/>
                          </a:solidFill>
                          <a:effectLst/>
                          <a:latin typeface="+mn-lt"/>
                          <a:ea typeface="等线" panose="02010600030101010101" pitchFamily="2" charset="-122"/>
                        </a:rPr>
                        <a:t>150Hz~7kHz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218367">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20 Hz-20 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200" u="none" strike="noStrike" kern="1200" dirty="0">
                        <a:solidFill>
                          <a:schemeClr val="bg1"/>
                        </a:solidFill>
                        <a:effectLst/>
                        <a:latin typeface="+mn-lt"/>
                        <a:ea typeface="+mn-ea"/>
                        <a:cs typeface="+mn-cs"/>
                        <a:sym typeface="+mn-lt"/>
                      </a:endParaRPr>
                    </a:p>
                  </a:txBody>
                  <a:tcPr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100 Hz-10kHz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a:solidFill>
                            <a:schemeClr val="bg1"/>
                          </a:solidFill>
                          <a:effectLst/>
                          <a:latin typeface="+mn-lt"/>
                          <a:ea typeface="等线" panose="02010600030101010101" pitchFamily="2" charset="-122"/>
                        </a:rPr>
                        <a:t>20 Hz-20 kHz</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21901448"/>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MS Teams Button </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1" i="0" u="none" strike="noStrike" dirty="0">
                          <a:solidFill>
                            <a:schemeClr val="bg1"/>
                          </a:solidFill>
                          <a:effectLst/>
                          <a:latin typeface="+mj-lt"/>
                          <a:ea typeface="等线" panose="02010600030101010101" pitchFamily="2" charset="-122"/>
                        </a:rPr>
                        <a:t>Microphone Boom</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rgbClr val="00FFC6"/>
                          </a:solidFill>
                          <a:effectLst/>
                          <a:latin typeface="+mn-lt"/>
                          <a:ea typeface="等线" panose="02010600030101010101" pitchFamily="2" charset="-122"/>
                        </a:rPr>
                        <a:t>330°</a:t>
                      </a:r>
                      <a:endParaRPr lang="zh-CN" altLang="en-US" sz="1200" b="0" i="0" u="none" strike="noStrike" dirty="0">
                        <a:solidFill>
                          <a:srgbClr val="00FFC6"/>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300°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270°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n-lt"/>
                          <a:ea typeface="等线" panose="02010600030101010101" pitchFamily="2" charset="-122"/>
                        </a:rPr>
                        <a:t>270°</a:t>
                      </a:r>
                      <a:endParaRPr lang="zh-CN" altLang="en-US"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255165291"/>
                  </a:ext>
                </a:extLst>
              </a:tr>
              <a:tr h="26532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Yealink Device Management</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n-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71639559"/>
                  </a:ext>
                </a:extLst>
              </a:tr>
              <a:tr h="265326">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Weight</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82.5g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142.5 g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96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102g</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993843540"/>
                  </a:ext>
                </a:extLst>
              </a:tr>
              <a:tr h="265326">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n-lt"/>
                          <a:ea typeface="等线" panose="02010600030101010101" pitchFamily="2" charset="-122"/>
                        </a:rPr>
                        <a:t>118g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171.1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121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n-lt"/>
                          <a:ea typeface="等线" panose="02010600030101010101" pitchFamily="2" charset="-122"/>
                        </a:rPr>
                        <a:t>130g</a:t>
                      </a:r>
                    </a:p>
                  </a:txBody>
                  <a:tcPr marL="0" marR="0" marT="0" marB="0" anchor="ctr">
                    <a:lnL w="317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41792036"/>
                  </a:ext>
                </a:extLst>
              </a:tr>
            </a:tbl>
          </a:graphicData>
        </a:graphic>
      </p:graphicFrame>
      <p:sp>
        <p:nvSpPr>
          <p:cNvPr id="11"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Comparison Table of Yealink USB Wired Headsets</a:t>
            </a:r>
            <a:endParaRPr lang="en-US" altLang="zh-CN" sz="2800" dirty="0" smtClean="0">
              <a:solidFill>
                <a:srgbClr val="00FFC6"/>
              </a:solidFill>
              <a:latin typeface="Helvetica" panose="020B0604020202030204" pitchFamily="34" charset="0"/>
              <a:cs typeface="+mn-ea"/>
              <a:sym typeface="+mn-lt"/>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8626" y="1054519"/>
            <a:ext cx="1522547" cy="1236074"/>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948" y="1127675"/>
            <a:ext cx="694083" cy="116291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026" y="1127675"/>
            <a:ext cx="804592" cy="109144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1126" y="1163724"/>
            <a:ext cx="803308" cy="1083170"/>
          </a:xfrm>
          <a:prstGeom prst="rect">
            <a:avLst/>
          </a:prstGeom>
        </p:spPr>
      </p:pic>
    </p:spTree>
    <p:extLst>
      <p:ext uri="{BB962C8B-B14F-4D97-AF65-F5344CB8AC3E}">
        <p14:creationId xmlns:p14="http://schemas.microsoft.com/office/powerpoint/2010/main" val="19905269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3"/>
          <p:cNvSpPr txBox="1"/>
          <p:nvPr/>
        </p:nvSpPr>
        <p:spPr>
          <a:xfrm>
            <a:off x="233681" y="542585"/>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endParaRPr lang="zh-TW" altLang="en-US" sz="2800">
              <a:solidFill>
                <a:srgbClr val="4BA082"/>
              </a:solidFill>
              <a:latin typeface="微软雅黑"/>
              <a:ea typeface="微软雅黑"/>
              <a:cs typeface="+mn-ea"/>
              <a:sym typeface="+mn-lt"/>
            </a:endParaRPr>
          </a:p>
        </p:txBody>
      </p:sp>
      <p:graphicFrame>
        <p:nvGraphicFramePr>
          <p:cNvPr id="8"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791596317"/>
              </p:ext>
            </p:extLst>
          </p:nvPr>
        </p:nvGraphicFramePr>
        <p:xfrm>
          <a:off x="541970" y="2384537"/>
          <a:ext cx="11111766" cy="3776169"/>
        </p:xfrm>
        <a:graphic>
          <a:graphicData uri="http://schemas.openxmlformats.org/drawingml/2006/table">
            <a:tbl>
              <a:tblPr firstRow="1" bandRow="1">
                <a:tableStyleId>{93296810-A885-4BE3-A3E7-6D5BEEA58F35}</a:tableStyleId>
              </a:tblPr>
              <a:tblGrid>
                <a:gridCol w="2936964">
                  <a:extLst>
                    <a:ext uri="{9D8B030D-6E8A-4147-A177-3AD203B41FA5}">
                      <a16:colId xmlns:a16="http://schemas.microsoft.com/office/drawing/2014/main" val="2033838545"/>
                    </a:ext>
                  </a:extLst>
                </a:gridCol>
                <a:gridCol w="2494872">
                  <a:extLst>
                    <a:ext uri="{9D8B030D-6E8A-4147-A177-3AD203B41FA5}">
                      <a16:colId xmlns:a16="http://schemas.microsoft.com/office/drawing/2014/main" val="4171064913"/>
                    </a:ext>
                  </a:extLst>
                </a:gridCol>
                <a:gridCol w="2844202">
                  <a:extLst>
                    <a:ext uri="{9D8B030D-6E8A-4147-A177-3AD203B41FA5}">
                      <a16:colId xmlns:a16="http://schemas.microsoft.com/office/drawing/2014/main" val="4092033835"/>
                    </a:ext>
                  </a:extLst>
                </a:gridCol>
                <a:gridCol w="2835728">
                  <a:extLst>
                    <a:ext uri="{9D8B030D-6E8A-4147-A177-3AD203B41FA5}">
                      <a16:colId xmlns:a16="http://schemas.microsoft.com/office/drawing/2014/main" val="2049002401"/>
                    </a:ext>
                  </a:extLst>
                </a:gridCol>
              </a:tblGrid>
              <a:tr h="444373">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Model</a:t>
                      </a:r>
                      <a:endParaRPr lang="en-US" altLang="zh-CN" sz="1200" b="1" i="0" u="none" strike="noStrike" dirty="0">
                        <a:solidFill>
                          <a:schemeClr val="bg1"/>
                        </a:solidFill>
                        <a:effectLst/>
                        <a:latin typeface="+mj-lt"/>
                        <a:ea typeface="等线" panose="02010600030101010101" pitchFamily="2" charset="-122"/>
                      </a:endParaRPr>
                    </a:p>
                  </a:txBody>
                  <a:tcPr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Yealink</a:t>
                      </a:r>
                    </a:p>
                    <a:p>
                      <a:pPr algn="ctr" rtl="0" fontAlgn="ctr"/>
                      <a:r>
                        <a:rPr lang="en-US" altLang="zh-CN" sz="1200" b="1" i="0" u="none" strike="noStrike" dirty="0" smtClean="0">
                          <a:solidFill>
                            <a:schemeClr val="bg1"/>
                          </a:solidFill>
                          <a:effectLst/>
                          <a:latin typeface="+mj-lt"/>
                          <a:ea typeface="等线" panose="02010600030101010101" pitchFamily="2" charset="-122"/>
                        </a:rPr>
                        <a:t>UH36</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Jabra</a:t>
                      </a:r>
                    </a:p>
                    <a:p>
                      <a:pPr algn="ctr" rtl="0" fontAlgn="ctr"/>
                      <a:r>
                        <a:rPr lang="en-US" altLang="zh-CN" sz="1200" b="1" i="0" u="none" strike="noStrike" dirty="0" smtClean="0">
                          <a:solidFill>
                            <a:schemeClr val="bg1"/>
                          </a:solidFill>
                          <a:effectLst/>
                          <a:latin typeface="+mj-lt"/>
                          <a:ea typeface="等线" panose="02010600030101010101" pitchFamily="2" charset="-122"/>
                        </a:rPr>
                        <a:t>Evolve 40</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alpha val="57000"/>
                      </a:srgbClr>
                    </a:solidFill>
                  </a:tcPr>
                </a:tc>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Poly</a:t>
                      </a:r>
                    </a:p>
                    <a:p>
                      <a:pPr algn="ctr" rtl="0" fontAlgn="ctr"/>
                      <a:r>
                        <a:rPr lang="en-US" altLang="zh-CN" sz="1200" b="1" i="0" u="none" strike="noStrike" dirty="0" err="1" smtClean="0">
                          <a:solidFill>
                            <a:schemeClr val="bg1"/>
                          </a:solidFill>
                          <a:effectLst/>
                          <a:latin typeface="+mj-lt"/>
                          <a:ea typeface="等线" panose="02010600030101010101" pitchFamily="2" charset="-122"/>
                        </a:rPr>
                        <a:t>Blackwire</a:t>
                      </a:r>
                      <a:r>
                        <a:rPr lang="en-US" altLang="zh-CN" sz="1200" b="1" i="0" u="none" strike="noStrike" dirty="0" smtClean="0">
                          <a:solidFill>
                            <a:schemeClr val="bg1"/>
                          </a:solidFill>
                          <a:effectLst/>
                          <a:latin typeface="+mj-lt"/>
                          <a:ea typeface="等线" panose="02010600030101010101" pitchFamily="2" charset="-122"/>
                        </a:rPr>
                        <a:t> 5200</a:t>
                      </a:r>
                      <a:endParaRPr lang="en-US" altLang="zh-CN" sz="1200" b="1" i="0" u="none" strike="noStrike" dirty="0">
                        <a:solidFill>
                          <a:schemeClr val="bg1"/>
                        </a:solidFill>
                        <a:effectLst/>
                        <a:latin typeface="+mj-lt"/>
                        <a:ea typeface="等线" panose="02010600030101010101" pitchFamily="2" charset="-122"/>
                      </a:endParaRPr>
                    </a:p>
                  </a:txBody>
                  <a:tcPr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900">
                        <a:alpha val="57000"/>
                      </a:srgbClr>
                    </a:solidFill>
                  </a:tcPr>
                </a:tc>
                <a:extLst>
                  <a:ext uri="{0D108BD9-81ED-4DB2-BD59-A6C34878D82A}">
                    <a16:rowId xmlns:a16="http://schemas.microsoft.com/office/drawing/2014/main" val="3864799470"/>
                  </a:ext>
                </a:extLst>
              </a:tr>
              <a:tr h="205558">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List Price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smtClean="0">
                          <a:solidFill>
                            <a:schemeClr val="bg1"/>
                          </a:solidFill>
                          <a:effectLst/>
                          <a:latin typeface="+mj-lt"/>
                          <a:ea typeface="等线" panose="02010600030101010101" pitchFamily="2" charset="-122"/>
                        </a:rPr>
                        <a:t>Mono:</a:t>
                      </a:r>
                      <a:r>
                        <a:rPr lang="en-US" altLang="zh-CN" sz="1200" b="0" i="0" u="none" strike="noStrike" baseline="0" dirty="0" smtClean="0">
                          <a:solidFill>
                            <a:schemeClr val="bg1"/>
                          </a:solidFill>
                          <a:effectLst/>
                          <a:latin typeface="+mj-lt"/>
                          <a:ea typeface="等线" panose="02010600030101010101" pitchFamily="2" charset="-122"/>
                        </a:rPr>
                        <a:t> $74</a:t>
                      </a:r>
                      <a:endParaRPr lang="en-US" sz="1200" b="0" i="0" u="none" strike="noStrike" dirty="0">
                        <a:solidFill>
                          <a:schemeClr val="bg1"/>
                        </a:solidFill>
                        <a:effectLst/>
                        <a:latin typeface="+mj-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j-lt"/>
                          <a:ea typeface="等线" panose="02010600030101010101" pitchFamily="2" charset="-122"/>
                          <a:cs typeface="+mn-cs"/>
                        </a:rPr>
                        <a:t>Mono: $95</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altLang="zh-CN" sz="1200" b="0" i="0" u="none" strike="noStrike" kern="1200" dirty="0">
                          <a:solidFill>
                            <a:schemeClr val="bg1"/>
                          </a:solidFill>
                          <a:effectLst/>
                          <a:latin typeface="+mj-lt"/>
                          <a:ea typeface="等线" panose="02010600030101010101" pitchFamily="2" charset="-122"/>
                          <a:cs typeface="+mn-cs"/>
                        </a:rPr>
                        <a:t>5210: $100</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23731340"/>
                  </a:ext>
                </a:extLst>
              </a:tr>
              <a:tr h="205558">
                <a:tc vMerge="1">
                  <a:txBody>
                    <a:bodyPr/>
                    <a:lstStyle/>
                    <a:p>
                      <a:pPr algn="ctr" rtl="0" fontAlgn="ctr"/>
                      <a:endParaRPr lang="en-US" sz="1400" b="1" i="0" u="none" strike="noStrike" dirty="0">
                        <a:solidFill>
                          <a:srgbClr val="000000"/>
                        </a:solidFill>
                        <a:effectLst/>
                        <a:latin typeface="Calibri" panose="020F0502020204030204" pitchFamily="34" charset="0"/>
                        <a:ea typeface="等线" panose="02010600030101010101" pitchFamily="2" charset="-122"/>
                      </a:endParaRPr>
                    </a:p>
                  </a:txBody>
                  <a:tcPr marL="0" marR="0" marT="0" marB="0" anchor="ct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j-lt"/>
                          <a:ea typeface="等线" panose="02010600030101010101" pitchFamily="2" charset="-122"/>
                        </a:rPr>
                        <a:t>Dual: $89</a:t>
                      </a:r>
                      <a:endParaRPr lang="en-US" sz="1200" b="0" i="0" u="none" strike="noStrike" dirty="0">
                        <a:solidFill>
                          <a:schemeClr val="bg1"/>
                        </a:solidFill>
                        <a:effectLst/>
                        <a:latin typeface="+mj-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sz="1200" b="0" i="0" u="none" strike="noStrike" kern="1200" dirty="0">
                          <a:solidFill>
                            <a:schemeClr val="bg1"/>
                          </a:solidFill>
                          <a:effectLst/>
                          <a:latin typeface="+mj-lt"/>
                          <a:ea typeface="等线" panose="02010600030101010101" pitchFamily="2" charset="-122"/>
                          <a:cs typeface="+mn-cs"/>
                        </a:rPr>
                        <a:t>Stereo: $109</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marL="0" algn="ctr" defTabSz="914400" rtl="0" eaLnBrk="1" fontAlgn="ctr" latinLnBrk="0" hangingPunct="1"/>
                      <a:r>
                        <a:rPr lang="en-US" altLang="zh-CN" sz="1200" b="0" i="0" u="none" strike="noStrike" kern="1200" dirty="0">
                          <a:solidFill>
                            <a:schemeClr val="bg1"/>
                          </a:solidFill>
                          <a:effectLst/>
                          <a:latin typeface="+mj-lt"/>
                          <a:ea typeface="等线" panose="02010600030101010101" pitchFamily="2" charset="-122"/>
                          <a:cs typeface="+mn-cs"/>
                        </a:rPr>
                        <a:t>5220: $110</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0555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Type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leatherette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leatherette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leatherette</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239549">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Ear Cushions Easily Replaceable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239549">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Noise Canceling Microphone</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004318087"/>
                  </a:ext>
                </a:extLst>
              </a:tr>
              <a:tr h="205558">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3.5mm Jack</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chemeClr val="bg1"/>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113550310"/>
                  </a:ext>
                </a:extLst>
              </a:tr>
              <a:tr h="264358">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Wideband Audio</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j-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smtClean="0">
                          <a:solidFill>
                            <a:schemeClr val="bg1"/>
                          </a:solidFill>
                          <a:effectLst/>
                          <a:latin typeface="+mj-lt"/>
                          <a:ea typeface="等线" panose="02010600030101010101" pitchFamily="2" charset="-122"/>
                        </a:rPr>
                        <a:t>20 </a:t>
                      </a:r>
                      <a:r>
                        <a:rPr lang="en-US" sz="1200" b="0" i="0" u="none" strike="noStrike" dirty="0">
                          <a:solidFill>
                            <a:schemeClr val="bg1"/>
                          </a:solidFill>
                          <a:effectLst/>
                          <a:latin typeface="+mj-lt"/>
                          <a:ea typeface="等线" panose="02010600030101010101" pitchFamily="2" charset="-122"/>
                        </a:rPr>
                        <a:t>Hz – </a:t>
                      </a:r>
                      <a:r>
                        <a:rPr lang="en-US" sz="1200" b="0" i="0" u="none" strike="noStrike" dirty="0" smtClean="0">
                          <a:solidFill>
                            <a:schemeClr val="bg1"/>
                          </a:solidFill>
                          <a:effectLst/>
                          <a:latin typeface="+mj-lt"/>
                          <a:ea typeface="等线" panose="02010600030101010101" pitchFamily="2" charset="-122"/>
                        </a:rPr>
                        <a:t>20 </a:t>
                      </a:r>
                      <a:r>
                        <a:rPr lang="en-US" sz="1200" b="0" i="0" u="none" strike="noStrike" dirty="0">
                          <a:solidFill>
                            <a:schemeClr val="bg1"/>
                          </a:solidFill>
                          <a:effectLst/>
                          <a:latin typeface="+mj-lt"/>
                          <a:ea typeface="等线" panose="02010600030101010101" pitchFamily="2" charset="-122"/>
                        </a:rPr>
                        <a:t>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Dynamic EQ</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211485">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j-lt"/>
                          <a:ea typeface="等线" panose="02010600030101010101" pitchFamily="2" charset="-122"/>
                        </a:rPr>
                        <a:t>20 Hz-20 kHz</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vMerge="1">
                  <a:txBody>
                    <a:bodyPr/>
                    <a:lstStyle/>
                    <a:p>
                      <a:endParaRPr lang="zh-CN" altLang="en-US" dirty="0"/>
                    </a:p>
                  </a:txBody>
                  <a:tcPr>
                    <a:lnL w="3175" cap="flat" cmpd="sng" algn="ctr">
                      <a:solidFill>
                        <a:schemeClr val="bg2">
                          <a:lumMod val="90000"/>
                        </a:schemeClr>
                      </a:solidFill>
                      <a:prstDash val="solid"/>
                      <a:round/>
                      <a:headEnd type="none" w="med" len="med"/>
                      <a:tailEnd type="none" w="med" len="med"/>
                    </a:lnL>
                    <a:lnR w="3175" cap="flat" cmpd="sng" algn="ctr">
                      <a:solidFill>
                        <a:schemeClr val="bg2">
                          <a:lumMod val="90000"/>
                        </a:schemeClr>
                      </a:solidFill>
                      <a:prstDash val="solid"/>
                      <a:round/>
                      <a:headEnd type="none" w="med" len="med"/>
                      <a:tailEnd type="none" w="med" len="med"/>
                    </a:lnR>
                    <a:lnT w="3175" cap="flat" cmpd="sng" algn="ctr">
                      <a:solidFill>
                        <a:schemeClr val="bg2">
                          <a:lumMod val="9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100Hz to 20 kHz</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21901448"/>
                  </a:ext>
                </a:extLst>
              </a:tr>
              <a:tr h="25696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err="1">
                          <a:solidFill>
                            <a:schemeClr val="bg1"/>
                          </a:solidFill>
                          <a:effectLst/>
                          <a:latin typeface="+mj-lt"/>
                          <a:ea typeface="等线" panose="02010600030101010101" pitchFamily="2" charset="-122"/>
                        </a:rPr>
                        <a:t>Busylight</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a:solidFill>
                            <a:schemeClr val="bg1"/>
                          </a:solidFill>
                          <a:effectLst/>
                          <a:latin typeface="+mj-lt"/>
                          <a:ea typeface="等线" panose="02010600030101010101" pitchFamily="2" charset="-122"/>
                        </a:rPr>
                        <a:t>　</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5696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MS Teams Button </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zh-CN" altLang="en-US" sz="1200" b="0" i="0" u="none" strike="noStrike" dirty="0">
                          <a:solidFill>
                            <a:srgbClr val="00FFC6"/>
                          </a:solidFill>
                          <a:effectLst/>
                          <a:latin typeface="+mj-lt"/>
                          <a:ea typeface="等线" panose="02010600030101010101" pitchFamily="2" charset="-122"/>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255165291"/>
                  </a:ext>
                </a:extLst>
              </a:tr>
              <a:tr h="25696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Microphone Boom</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rgbClr val="00FFC6"/>
                          </a:solidFill>
                          <a:effectLst/>
                          <a:latin typeface="+mj-lt"/>
                          <a:ea typeface="等线" panose="02010600030101010101" pitchFamily="2" charset="-122"/>
                        </a:rPr>
                        <a:t>330°</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j-lt"/>
                          <a:ea typeface="等线" panose="02010600030101010101" pitchFamily="2" charset="-122"/>
                        </a:rPr>
                        <a:t>270°</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0" i="0" u="none" strike="noStrike" dirty="0">
                          <a:solidFill>
                            <a:schemeClr val="bg1"/>
                          </a:solidFill>
                          <a:effectLst/>
                          <a:latin typeface="+mj-lt"/>
                          <a:ea typeface="等线" panose="02010600030101010101" pitchFamily="2" charset="-122"/>
                        </a:rPr>
                        <a:t>270°</a:t>
                      </a:r>
                      <a:endParaRPr lang="zh-CN" altLang="en-US" sz="1200" b="0" i="0" u="none" strike="noStrike" dirty="0">
                        <a:solidFill>
                          <a:schemeClr val="bg1"/>
                        </a:solidFill>
                        <a:effectLst/>
                        <a:latin typeface="+mj-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71639559"/>
                  </a:ext>
                </a:extLst>
              </a:tr>
              <a:tr h="25696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a:solidFill>
                            <a:schemeClr val="bg1"/>
                          </a:solidFill>
                          <a:effectLst/>
                          <a:latin typeface="+mj-lt"/>
                          <a:ea typeface="等线" panose="02010600030101010101" pitchFamily="2" charset="-122"/>
                        </a:rPr>
                        <a:t>Yealink Device Management</a:t>
                      </a: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Advanced</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X</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993843540"/>
                  </a:ext>
                </a:extLst>
              </a:tr>
              <a:tr h="256966">
                <a:tc rowSpan="2">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Weight</a:t>
                      </a:r>
                      <a:endParaRPr lang="en-US" altLang="zh-CN" sz="1200" b="1" i="0" u="none" strike="noStrike" dirty="0" smtClean="0">
                        <a:solidFill>
                          <a:schemeClr val="bg1"/>
                        </a:solidFill>
                        <a:effectLst/>
                        <a:latin typeface="+mj-lt"/>
                        <a:ea typeface="等线" panose="02010600030101010101" pitchFamily="2" charset="-122"/>
                      </a:endParaRPr>
                    </a:p>
                  </a:txBody>
                  <a:tcPr marL="0" marR="0" marT="0" marB="0" anchor="ctr">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rgbClr val="00FFC6"/>
                          </a:solidFill>
                          <a:effectLst/>
                          <a:latin typeface="+mj-lt"/>
                          <a:ea typeface="等线" panose="02010600030101010101" pitchFamily="2" charset="-122"/>
                        </a:rPr>
                        <a:t>120 </a:t>
                      </a:r>
                      <a:r>
                        <a:rPr lang="en-US" sz="1200" b="0" i="0" u="none" strike="noStrike" dirty="0" smtClean="0">
                          <a:solidFill>
                            <a:srgbClr val="00FFC6"/>
                          </a:solidFill>
                          <a:effectLst/>
                          <a:latin typeface="+mj-lt"/>
                          <a:ea typeface="等线" panose="02010600030101010101" pitchFamily="2" charset="-122"/>
                        </a:rPr>
                        <a:t>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142.5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125.4 g</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41792036"/>
                  </a:ext>
                </a:extLst>
              </a:tr>
              <a:tr h="256966">
                <a:tc v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CN" sz="1200" b="1" i="0" u="none" strike="noStrike" dirty="0" smtClean="0">
                        <a:solidFill>
                          <a:srgbClr val="000000"/>
                        </a:solidFill>
                        <a:effectLst/>
                        <a:latin typeface="Calibri" panose="020F0502020204030204" pitchFamily="34" charset="0"/>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solidFill>
                            <a:srgbClr val="00FFC6"/>
                          </a:solidFill>
                          <a:effectLst/>
                          <a:latin typeface="+mj-lt"/>
                          <a:ea typeface="等线" panose="02010600030101010101" pitchFamily="2" charset="-122"/>
                        </a:rPr>
                        <a:t>155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smtClean="0">
                          <a:solidFill>
                            <a:schemeClr val="bg1"/>
                          </a:solidFill>
                          <a:effectLst/>
                          <a:latin typeface="+mj-lt"/>
                          <a:ea typeface="等线" panose="02010600030101010101" pitchFamily="2" charset="-122"/>
                        </a:rPr>
                        <a:t>171.1 g</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0" i="0" u="none" strike="noStrike" dirty="0">
                          <a:solidFill>
                            <a:schemeClr val="bg1"/>
                          </a:solidFill>
                          <a:effectLst/>
                          <a:latin typeface="+mj-lt"/>
                          <a:ea typeface="等线" panose="02010600030101010101" pitchFamily="2" charset="-122"/>
                        </a:rPr>
                        <a:t>164.2 g</a:t>
                      </a:r>
                    </a:p>
                  </a:txBody>
                  <a:tcPr marL="0" marR="0" marT="0" marB="0"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067482213"/>
                  </a:ext>
                </a:extLst>
              </a:tr>
            </a:tbl>
          </a:graphicData>
        </a:graphic>
      </p:graphicFrame>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230" y="1040847"/>
            <a:ext cx="1291639" cy="1164103"/>
          </a:xfrm>
          <a:prstGeom prst="rect">
            <a:avLst/>
          </a:prstGeom>
        </p:spPr>
      </p:pic>
      <p:sp>
        <p:nvSpPr>
          <p:cNvPr id="10"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Comparison Table of Yealink USB Wired Headsets</a:t>
            </a:r>
            <a:endParaRPr lang="en-US" altLang="zh-CN" sz="2800" dirty="0" smtClean="0">
              <a:solidFill>
                <a:srgbClr val="00FFC6"/>
              </a:solidFill>
              <a:latin typeface="Helvetica" panose="020B0604020202030204" pitchFamily="34" charset="0"/>
              <a:cs typeface="+mn-ea"/>
              <a:sym typeface="+mn-lt"/>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296" y="1038481"/>
            <a:ext cx="1020381" cy="122806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466" y="1155559"/>
            <a:ext cx="958869" cy="1086219"/>
          </a:xfrm>
          <a:prstGeom prst="rect">
            <a:avLst/>
          </a:prstGeom>
        </p:spPr>
      </p:pic>
    </p:spTree>
    <p:extLst>
      <p:ext uri="{BB962C8B-B14F-4D97-AF65-F5344CB8AC3E}">
        <p14:creationId xmlns:p14="http://schemas.microsoft.com/office/powerpoint/2010/main" val="284016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41">
            <a:extLst>
              <a:ext uri="{FF2B5EF4-FFF2-40B4-BE49-F238E27FC236}">
                <a16:creationId xmlns:a16="http://schemas.microsoft.com/office/drawing/2014/main" id="{28A813B9-5631-49EE-B6B5-0B2EECE510FD}"/>
              </a:ext>
            </a:extLst>
          </p:cNvPr>
          <p:cNvSpPr txBox="1"/>
          <p:nvPr/>
        </p:nvSpPr>
        <p:spPr>
          <a:xfrm>
            <a:off x="377306" y="298696"/>
            <a:ext cx="8389007"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Why Yealink </a:t>
            </a:r>
            <a:r>
              <a:rPr lang="en-US" altLang="zh-CN" sz="2800" dirty="0" smtClean="0">
                <a:solidFill>
                  <a:srgbClr val="00FFC6"/>
                </a:solidFill>
                <a:latin typeface="Helvetica" panose="020B0604020202030204" pitchFamily="34" charset="0"/>
                <a:cs typeface="+mn-ea"/>
                <a:sym typeface="+mn-lt"/>
              </a:rPr>
              <a:t>Headset – Constant R&amp;D Investment</a:t>
            </a:r>
            <a:endParaRPr lang="en-US" altLang="zh-CN" sz="2800" dirty="0">
              <a:solidFill>
                <a:srgbClr val="00FFC6"/>
              </a:solidFill>
              <a:latin typeface="Helvetica" panose="020B0604020202030204" pitchFamily="34" charset="0"/>
              <a:cs typeface="+mn-ea"/>
              <a:sym typeface="+mn-lt"/>
            </a:endParaRPr>
          </a:p>
        </p:txBody>
      </p:sp>
      <p:grpSp>
        <p:nvGrpSpPr>
          <p:cNvPr id="2" name="组合 1"/>
          <p:cNvGrpSpPr/>
          <p:nvPr/>
        </p:nvGrpSpPr>
        <p:grpSpPr>
          <a:xfrm>
            <a:off x="710119" y="1248191"/>
            <a:ext cx="11239370" cy="4539722"/>
            <a:chOff x="710119" y="1248191"/>
            <a:chExt cx="11239370" cy="4539722"/>
          </a:xfrm>
        </p:grpSpPr>
        <p:sp>
          <p:nvSpPr>
            <p:cNvPr id="27" name="矩形 26"/>
            <p:cNvSpPr/>
            <p:nvPr/>
          </p:nvSpPr>
          <p:spPr>
            <a:xfrm>
              <a:off x="4338536" y="1390944"/>
              <a:ext cx="3512801" cy="200382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957225" y="1390944"/>
              <a:ext cx="3512801" cy="200382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710119" y="1390944"/>
              <a:ext cx="3512801" cy="2003826"/>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338536" y="3505171"/>
              <a:ext cx="3512801" cy="223678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957225" y="3505171"/>
              <a:ext cx="3512801" cy="223678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10119" y="3505171"/>
              <a:ext cx="3512801" cy="2236783"/>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ïṩ1îḑè">
              <a:extLst>
                <a:ext uri="{FF2B5EF4-FFF2-40B4-BE49-F238E27FC236}">
                  <a16:creationId xmlns:a16="http://schemas.microsoft.com/office/drawing/2014/main" id="{52A84DF0-34BB-411D-8555-745551C7AAF6}"/>
                </a:ext>
              </a:extLst>
            </p:cNvPr>
            <p:cNvSpPr txBox="1"/>
            <p:nvPr/>
          </p:nvSpPr>
          <p:spPr>
            <a:xfrm>
              <a:off x="972419" y="1533276"/>
              <a:ext cx="3625475" cy="774234"/>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a:solidFill>
                    <a:srgbClr val="00FFC6"/>
                  </a:solidFill>
                  <a:latin typeface="Helvetica" panose="020B0604020202030204" pitchFamily="34" charset="0"/>
                </a:rPr>
                <a:t>1/3</a:t>
              </a:r>
              <a:r>
                <a:rPr lang="en-US" altLang="zh-CN" sz="2600" b="1" dirty="0">
                  <a:latin typeface="Helvetica" panose="020B0604020202030204" pitchFamily="34" charset="0"/>
                </a:rPr>
                <a:t> </a:t>
              </a:r>
              <a:r>
                <a:rPr lang="en-US" altLang="zh-CN" sz="2000" b="1" dirty="0">
                  <a:solidFill>
                    <a:schemeClr val="bg1"/>
                  </a:solidFill>
                  <a:latin typeface="Helvetica" panose="020B0604020202030204" pitchFamily="34" charset="0"/>
                </a:rPr>
                <a:t>Investment</a:t>
              </a:r>
              <a:endParaRPr lang="zh-CN" altLang="en-US" sz="2000" b="1" dirty="0">
                <a:solidFill>
                  <a:schemeClr val="bg1"/>
                </a:solidFill>
                <a:latin typeface="Helvetica" panose="020B0604020202030204" pitchFamily="34" charset="0"/>
              </a:endParaRPr>
            </a:p>
          </p:txBody>
        </p:sp>
        <p:sp>
          <p:nvSpPr>
            <p:cNvPr id="50" name="iṡlïdê">
              <a:extLst>
                <a:ext uri="{FF2B5EF4-FFF2-40B4-BE49-F238E27FC236}">
                  <a16:creationId xmlns:a16="http://schemas.microsoft.com/office/drawing/2014/main" id="{88D0676D-6939-4185-8FC0-826A6B44FBCF}"/>
                </a:ext>
              </a:extLst>
            </p:cNvPr>
            <p:cNvSpPr txBox="1"/>
            <p:nvPr/>
          </p:nvSpPr>
          <p:spPr>
            <a:xfrm>
              <a:off x="972419" y="2234054"/>
              <a:ext cx="3092075" cy="876850"/>
            </a:xfrm>
            <a:prstGeom prst="rect">
              <a:avLst/>
            </a:prstGeom>
          </p:spPr>
          <p:txBody>
            <a:bodyPr vert="horz" wrap="square" lIns="90000" tIns="46800" rIns="90000" bIns="46800" anchor="t" anchorCtr="0">
              <a:normAutofit/>
            </a:bodyPr>
            <a:lstStyle/>
            <a:p>
              <a:pPr>
                <a:lnSpc>
                  <a:spcPct val="120000"/>
                </a:lnSpc>
              </a:pPr>
              <a:r>
                <a:rPr lang="en-US" altLang="zh-CN" sz="1200" dirty="0">
                  <a:solidFill>
                    <a:schemeClr val="bg1"/>
                  </a:solidFill>
                  <a:latin typeface="Helvetica" panose="020B0604020202030204" pitchFamily="34" charset="0"/>
                </a:rPr>
                <a:t>Headset will be the </a:t>
              </a:r>
              <a:r>
                <a:rPr lang="en-US" altLang="zh-CN" sz="1200" dirty="0" smtClean="0">
                  <a:solidFill>
                    <a:schemeClr val="bg1"/>
                  </a:solidFill>
                  <a:latin typeface="Helvetica" panose="020B0604020202030204" pitchFamily="34" charset="0"/>
                </a:rPr>
                <a:t>strategic </a:t>
              </a:r>
              <a:r>
                <a:rPr lang="en-US" altLang="zh-CN" sz="1200" dirty="0">
                  <a:solidFill>
                    <a:schemeClr val="bg1"/>
                  </a:solidFill>
                  <a:latin typeface="Helvetica" panose="020B0604020202030204" pitchFamily="34" charset="0"/>
                </a:rPr>
                <a:t>product line in Yealink, there will be</a:t>
              </a:r>
              <a:r>
                <a:rPr lang="en-US" altLang="zh-CN" sz="1200" dirty="0">
                  <a:latin typeface="Helvetica" panose="020B0604020202030204" pitchFamily="34" charset="0"/>
                </a:rPr>
                <a:t> </a:t>
              </a:r>
              <a:r>
                <a:rPr lang="en-US" altLang="zh-CN" sz="1200" dirty="0">
                  <a:solidFill>
                    <a:srgbClr val="00FFC6"/>
                  </a:solidFill>
                  <a:latin typeface="Helvetica" panose="020B0604020202030204" pitchFamily="34" charset="0"/>
                </a:rPr>
                <a:t>30%</a:t>
              </a:r>
              <a:r>
                <a:rPr lang="en-US" altLang="zh-CN" sz="1200" dirty="0">
                  <a:solidFill>
                    <a:srgbClr val="31BBA4"/>
                  </a:solidFill>
                  <a:latin typeface="Helvetica" panose="020B0604020202030204" pitchFamily="34" charset="0"/>
                </a:rPr>
                <a:t> </a:t>
              </a:r>
              <a:r>
                <a:rPr lang="en-US" altLang="zh-CN" sz="1200" dirty="0">
                  <a:solidFill>
                    <a:schemeClr val="bg1"/>
                  </a:solidFill>
                  <a:latin typeface="Helvetica" panose="020B0604020202030204" pitchFamily="34" charset="0"/>
                </a:rPr>
                <a:t>of total R&amp;D </a:t>
              </a:r>
              <a:r>
                <a:rPr lang="en-US" altLang="zh-CN" sz="1200" dirty="0" smtClean="0">
                  <a:solidFill>
                    <a:schemeClr val="bg1"/>
                  </a:solidFill>
                  <a:latin typeface="Helvetica" panose="020B0604020202030204" pitchFamily="34" charset="0"/>
                </a:rPr>
                <a:t>investment </a:t>
              </a:r>
              <a:r>
                <a:rPr lang="en-US" altLang="zh-CN" sz="1200" dirty="0">
                  <a:solidFill>
                    <a:schemeClr val="bg1"/>
                  </a:solidFill>
                  <a:latin typeface="Helvetica" panose="020B0604020202030204" pitchFamily="34" charset="0"/>
                </a:rPr>
                <a:t>on Headset product line</a:t>
              </a:r>
            </a:p>
          </p:txBody>
        </p:sp>
        <p:sp>
          <p:nvSpPr>
            <p:cNvPr id="45" name="iṧḻiḓê">
              <a:extLst>
                <a:ext uri="{FF2B5EF4-FFF2-40B4-BE49-F238E27FC236}">
                  <a16:creationId xmlns:a16="http://schemas.microsoft.com/office/drawing/2014/main" id="{4A9B28E3-1D16-4B47-AF4D-7F1161C3198C}"/>
                </a:ext>
              </a:extLst>
            </p:cNvPr>
            <p:cNvSpPr txBox="1"/>
            <p:nvPr/>
          </p:nvSpPr>
          <p:spPr>
            <a:xfrm>
              <a:off x="4578821" y="1248191"/>
              <a:ext cx="3792009" cy="1344405"/>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a:solidFill>
                    <a:srgbClr val="00FFC6"/>
                  </a:solidFill>
                  <a:latin typeface="Helvetica" panose="020B0604020202030204" pitchFamily="34" charset="0"/>
                </a:rPr>
                <a:t>8</a:t>
              </a:r>
              <a:r>
                <a:rPr lang="en-US" altLang="zh-CN" sz="3600" b="1" dirty="0" smtClean="0">
                  <a:solidFill>
                    <a:srgbClr val="00FFC6"/>
                  </a:solidFill>
                  <a:latin typeface="Helvetica" panose="020B0604020202030204" pitchFamily="34" charset="0"/>
                </a:rPr>
                <a:t>+ </a:t>
              </a:r>
              <a:r>
                <a:rPr lang="en-US" altLang="zh-CN" sz="2000" b="1" dirty="0">
                  <a:solidFill>
                    <a:schemeClr val="bg1"/>
                  </a:solidFill>
                  <a:latin typeface="Helvetica" panose="020B0604020202030204" pitchFamily="34" charset="0"/>
                </a:rPr>
                <a:t>Years</a:t>
              </a:r>
              <a:endParaRPr lang="zh-CN" altLang="en-US" sz="2000" b="1" dirty="0">
                <a:solidFill>
                  <a:schemeClr val="bg1"/>
                </a:solidFill>
                <a:latin typeface="Helvetica" panose="020B0604020202030204" pitchFamily="34" charset="0"/>
              </a:endParaRPr>
            </a:p>
          </p:txBody>
        </p:sp>
        <p:sp>
          <p:nvSpPr>
            <p:cNvPr id="46" name="iś1îḋé">
              <a:extLst>
                <a:ext uri="{FF2B5EF4-FFF2-40B4-BE49-F238E27FC236}">
                  <a16:creationId xmlns:a16="http://schemas.microsoft.com/office/drawing/2014/main" id="{855A2DB1-C7D1-423A-9504-ABA312D41452}"/>
                </a:ext>
              </a:extLst>
            </p:cNvPr>
            <p:cNvSpPr txBox="1"/>
            <p:nvPr/>
          </p:nvSpPr>
          <p:spPr>
            <a:xfrm>
              <a:off x="4578821" y="2234054"/>
              <a:ext cx="3087793" cy="973865"/>
            </a:xfrm>
            <a:prstGeom prst="rect">
              <a:avLst/>
            </a:prstGeom>
          </p:spPr>
          <p:txBody>
            <a:bodyPr vert="horz" wrap="square" lIns="90000" tIns="46800" rIns="90000" bIns="46800" anchor="t" anchorCtr="0">
              <a:normAutofit lnSpcReduction="10000"/>
            </a:bodyPr>
            <a:lstStyle/>
            <a:p>
              <a:pPr>
                <a:lnSpc>
                  <a:spcPct val="120000"/>
                </a:lnSpc>
                <a:spcAft>
                  <a:spcPts val="300"/>
                </a:spcAft>
              </a:pPr>
              <a:r>
                <a:rPr lang="en-US" altLang="zh-CN" sz="1200" dirty="0">
                  <a:solidFill>
                    <a:schemeClr val="bg1"/>
                  </a:solidFill>
                  <a:latin typeface="Helvetica" panose="020B0604020202030204" pitchFamily="34" charset="0"/>
                </a:rPr>
                <a:t>7+ years experience on </a:t>
              </a:r>
              <a:r>
                <a:rPr lang="en-US" altLang="zh-CN" sz="1200" dirty="0" smtClean="0">
                  <a:solidFill>
                    <a:schemeClr val="bg1"/>
                  </a:solidFill>
                  <a:latin typeface="Helvetica" panose="020B0604020202030204" pitchFamily="34" charset="0"/>
                </a:rPr>
                <a:t>wireless </a:t>
              </a:r>
              <a:r>
                <a:rPr lang="en-US" altLang="zh-CN" sz="1200" dirty="0">
                  <a:solidFill>
                    <a:schemeClr val="bg1"/>
                  </a:solidFill>
                  <a:latin typeface="Helvetica" panose="020B0604020202030204" pitchFamily="34" charset="0"/>
                </a:rPr>
                <a:t>technology, 9+ DECT products </a:t>
              </a:r>
              <a:r>
                <a:rPr lang="en-US" altLang="zh-CN" sz="1200" dirty="0" smtClean="0">
                  <a:solidFill>
                    <a:schemeClr val="bg1"/>
                  </a:solidFill>
                  <a:latin typeface="Helvetica" panose="020B0604020202030204" pitchFamily="34" charset="0"/>
                </a:rPr>
                <a:t>released.</a:t>
              </a:r>
              <a:endParaRPr lang="en-US" altLang="zh-CN" sz="1200" dirty="0">
                <a:solidFill>
                  <a:schemeClr val="bg1"/>
                </a:solidFill>
                <a:latin typeface="Helvetica" panose="020B0604020202030204" pitchFamily="34" charset="0"/>
              </a:endParaRPr>
            </a:p>
            <a:p>
              <a:pPr marL="171450" indent="-171450">
                <a:lnSpc>
                  <a:spcPct val="120000"/>
                </a:lnSpc>
                <a:spcAft>
                  <a:spcPts val="200"/>
                </a:spcAft>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DECT Wireless Technology</a:t>
              </a:r>
            </a:p>
            <a:p>
              <a:pPr marL="171450" indent="-171450">
                <a:lnSpc>
                  <a:spcPct val="120000"/>
                </a:lnSpc>
                <a:spcAft>
                  <a:spcPts val="300"/>
                </a:spcAft>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Bluetooth Wireless Technology </a:t>
              </a:r>
            </a:p>
          </p:txBody>
        </p:sp>
        <p:sp>
          <p:nvSpPr>
            <p:cNvPr id="41" name="îṡḻidé">
              <a:extLst>
                <a:ext uri="{FF2B5EF4-FFF2-40B4-BE49-F238E27FC236}">
                  <a16:creationId xmlns:a16="http://schemas.microsoft.com/office/drawing/2014/main" id="{1DF27E3B-0C4C-454A-8F99-8147E4DAB785}"/>
                </a:ext>
              </a:extLst>
            </p:cNvPr>
            <p:cNvSpPr txBox="1"/>
            <p:nvPr/>
          </p:nvSpPr>
          <p:spPr>
            <a:xfrm>
              <a:off x="8190664" y="1390943"/>
              <a:ext cx="3758825" cy="1058901"/>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a:solidFill>
                    <a:srgbClr val="00FFC6"/>
                  </a:solidFill>
                  <a:latin typeface="Helvetica" panose="020B0604020202030204" pitchFamily="34" charset="0"/>
                </a:rPr>
                <a:t>20+ </a:t>
              </a:r>
              <a:r>
                <a:rPr lang="en-US" altLang="zh-CN" sz="2000" b="1" dirty="0">
                  <a:solidFill>
                    <a:schemeClr val="bg1"/>
                  </a:solidFill>
                  <a:latin typeface="Helvetica" panose="020B0604020202030204" pitchFamily="34" charset="0"/>
                </a:rPr>
                <a:t>Years</a:t>
              </a:r>
              <a:endParaRPr lang="zh-CN" altLang="en-US" sz="2000" b="1" dirty="0">
                <a:solidFill>
                  <a:schemeClr val="bg1"/>
                </a:solidFill>
                <a:latin typeface="Helvetica" panose="020B0604020202030204" pitchFamily="34" charset="0"/>
              </a:endParaRPr>
            </a:p>
          </p:txBody>
        </p:sp>
        <p:sp>
          <p:nvSpPr>
            <p:cNvPr id="42" name="íṣļîḍê">
              <a:extLst>
                <a:ext uri="{FF2B5EF4-FFF2-40B4-BE49-F238E27FC236}">
                  <a16:creationId xmlns:a16="http://schemas.microsoft.com/office/drawing/2014/main" id="{9DCD330A-D2B6-4D1E-AEA9-72EE3F90658B}"/>
                </a:ext>
              </a:extLst>
            </p:cNvPr>
            <p:cNvSpPr txBox="1"/>
            <p:nvPr/>
          </p:nvSpPr>
          <p:spPr>
            <a:xfrm>
              <a:off x="8190664" y="2234054"/>
              <a:ext cx="3158749" cy="930541"/>
            </a:xfrm>
            <a:prstGeom prst="rect">
              <a:avLst/>
            </a:prstGeom>
          </p:spPr>
          <p:txBody>
            <a:bodyPr vert="horz" wrap="square" lIns="90000" tIns="46800" rIns="90000" bIns="46800" anchor="t" anchorCtr="0">
              <a:normAutofit lnSpcReduction="10000"/>
            </a:bodyPr>
            <a:lstStyle/>
            <a:p>
              <a:pPr>
                <a:lnSpc>
                  <a:spcPct val="120000"/>
                </a:lnSpc>
              </a:pPr>
              <a:r>
                <a:rPr lang="en-US" altLang="zh-CN" sz="1200" dirty="0">
                  <a:solidFill>
                    <a:schemeClr val="bg1"/>
                  </a:solidFill>
                  <a:latin typeface="Helvetica" panose="020B0604020202030204" pitchFamily="34" charset="0"/>
                </a:rPr>
                <a:t>20+ years experience on audio communication technology.</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Audio Cancelation Technology</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Sound Technology</a:t>
              </a:r>
            </a:p>
          </p:txBody>
        </p:sp>
        <p:sp>
          <p:nvSpPr>
            <p:cNvPr id="37" name="íş1ídê">
              <a:extLst>
                <a:ext uri="{FF2B5EF4-FFF2-40B4-BE49-F238E27FC236}">
                  <a16:creationId xmlns:a16="http://schemas.microsoft.com/office/drawing/2014/main" id="{50FE1D1C-1A16-4607-A247-19BB57C50DC4}"/>
                </a:ext>
              </a:extLst>
            </p:cNvPr>
            <p:cNvSpPr txBox="1"/>
            <p:nvPr/>
          </p:nvSpPr>
          <p:spPr>
            <a:xfrm>
              <a:off x="972419" y="3689794"/>
              <a:ext cx="3182408" cy="675213"/>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smtClean="0">
                  <a:solidFill>
                    <a:srgbClr val="00FFC6"/>
                  </a:solidFill>
                  <a:latin typeface="Helvetica" panose="020B0604020202030204" pitchFamily="34" charset="0"/>
                </a:rPr>
                <a:t>50+ </a:t>
              </a:r>
              <a:r>
                <a:rPr lang="en-US" altLang="zh-CN" sz="2000" b="1" dirty="0">
                  <a:solidFill>
                    <a:schemeClr val="bg1"/>
                  </a:solidFill>
                  <a:latin typeface="Helvetica" panose="020B0604020202030204" pitchFamily="34" charset="0"/>
                </a:rPr>
                <a:t>Months</a:t>
              </a:r>
              <a:endParaRPr lang="zh-CN" altLang="en-US" sz="2000" b="1" dirty="0">
                <a:solidFill>
                  <a:schemeClr val="bg1"/>
                </a:solidFill>
                <a:latin typeface="Helvetica" panose="020B0604020202030204" pitchFamily="34" charset="0"/>
              </a:endParaRPr>
            </a:p>
          </p:txBody>
        </p:sp>
        <p:sp>
          <p:nvSpPr>
            <p:cNvPr id="38" name="ïṥḷîḍè">
              <a:extLst>
                <a:ext uri="{FF2B5EF4-FFF2-40B4-BE49-F238E27FC236}">
                  <a16:creationId xmlns:a16="http://schemas.microsoft.com/office/drawing/2014/main" id="{9F564A2B-1C1F-4CFC-9FAC-AF06B48C0EE4}"/>
                </a:ext>
              </a:extLst>
            </p:cNvPr>
            <p:cNvSpPr txBox="1"/>
            <p:nvPr/>
          </p:nvSpPr>
          <p:spPr>
            <a:xfrm>
              <a:off x="972419" y="4306805"/>
              <a:ext cx="3077632" cy="1015693"/>
            </a:xfrm>
            <a:prstGeom prst="rect">
              <a:avLst/>
            </a:prstGeom>
          </p:spPr>
          <p:txBody>
            <a:bodyPr vert="horz" wrap="square" lIns="90000" tIns="46800" rIns="90000" bIns="46800" anchor="t" anchorCtr="0">
              <a:normAutofit/>
            </a:bodyPr>
            <a:lstStyle/>
            <a:p>
              <a:pPr>
                <a:lnSpc>
                  <a:spcPct val="120000"/>
                </a:lnSpc>
              </a:pPr>
              <a:r>
                <a:rPr lang="en-US" altLang="zh-CN" sz="1200" dirty="0">
                  <a:solidFill>
                    <a:schemeClr val="bg1"/>
                  </a:solidFill>
                  <a:latin typeface="Helvetica" panose="020B0604020202030204" pitchFamily="34" charset="0"/>
                </a:rPr>
                <a:t>40+ months headset market research &amp; analyze,</a:t>
              </a:r>
              <a:r>
                <a:rPr lang="zh-CN" altLang="en-US" sz="1200" dirty="0">
                  <a:solidFill>
                    <a:schemeClr val="bg1"/>
                  </a:solidFill>
                  <a:latin typeface="Helvetica" panose="020B0604020202030204" pitchFamily="34" charset="0"/>
                </a:rPr>
                <a:t> </a:t>
              </a:r>
              <a:r>
                <a:rPr lang="en-US" altLang="zh-CN" sz="1200" dirty="0">
                  <a:solidFill>
                    <a:schemeClr val="bg1"/>
                  </a:solidFill>
                  <a:latin typeface="Helvetica" panose="020B0604020202030204" pitchFamily="34" charset="0"/>
                </a:rPr>
                <a:t>technology development</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Supply Chain</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Manufacture</a:t>
              </a:r>
            </a:p>
            <a:p>
              <a:pPr>
                <a:lnSpc>
                  <a:spcPct val="120000"/>
                </a:lnSpc>
              </a:pPr>
              <a:endParaRPr lang="en-US" altLang="zh-CN" sz="1200" dirty="0">
                <a:solidFill>
                  <a:schemeClr val="bg1"/>
                </a:solidFill>
                <a:latin typeface="Helvetica" panose="020B0604020202030204" pitchFamily="34" charset="0"/>
              </a:endParaRPr>
            </a:p>
          </p:txBody>
        </p:sp>
        <p:sp>
          <p:nvSpPr>
            <p:cNvPr id="33" name="îṥ1îďè">
              <a:extLst>
                <a:ext uri="{FF2B5EF4-FFF2-40B4-BE49-F238E27FC236}">
                  <a16:creationId xmlns:a16="http://schemas.microsoft.com/office/drawing/2014/main" id="{3F970B3B-4C59-4D35-9873-26CCAD4F3942}"/>
                </a:ext>
              </a:extLst>
            </p:cNvPr>
            <p:cNvSpPr txBox="1"/>
            <p:nvPr/>
          </p:nvSpPr>
          <p:spPr>
            <a:xfrm>
              <a:off x="4578821" y="3680269"/>
              <a:ext cx="3158748" cy="708922"/>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a:solidFill>
                    <a:srgbClr val="00FFC6"/>
                  </a:solidFill>
                  <a:latin typeface="Helvetica" panose="020B0604020202030204" pitchFamily="34" charset="0"/>
                </a:rPr>
                <a:t>200+ </a:t>
              </a:r>
              <a:r>
                <a:rPr lang="en-US" altLang="zh-CN" sz="2000" b="1" dirty="0">
                  <a:solidFill>
                    <a:schemeClr val="bg1"/>
                  </a:solidFill>
                  <a:latin typeface="Helvetica" panose="020B0604020202030204" pitchFamily="34" charset="0"/>
                </a:rPr>
                <a:t>Customers</a:t>
              </a:r>
              <a:endParaRPr lang="zh-CN" altLang="en-US" sz="2000" b="1" dirty="0">
                <a:solidFill>
                  <a:schemeClr val="bg1"/>
                </a:solidFill>
                <a:latin typeface="Helvetica" panose="020B0604020202030204" pitchFamily="34" charset="0"/>
              </a:endParaRPr>
            </a:p>
          </p:txBody>
        </p:sp>
        <p:sp>
          <p:nvSpPr>
            <p:cNvPr id="34" name="ïśľïḓe">
              <a:extLst>
                <a:ext uri="{FF2B5EF4-FFF2-40B4-BE49-F238E27FC236}">
                  <a16:creationId xmlns:a16="http://schemas.microsoft.com/office/drawing/2014/main" id="{104FE7EA-CEE8-4F76-95F2-0B463608B4CE}"/>
                </a:ext>
              </a:extLst>
            </p:cNvPr>
            <p:cNvSpPr txBox="1"/>
            <p:nvPr/>
          </p:nvSpPr>
          <p:spPr>
            <a:xfrm>
              <a:off x="4578821" y="4306805"/>
              <a:ext cx="3158749" cy="1086378"/>
            </a:xfrm>
            <a:prstGeom prst="rect">
              <a:avLst/>
            </a:prstGeom>
          </p:spPr>
          <p:txBody>
            <a:bodyPr vert="horz" wrap="square" lIns="90000" tIns="46800" rIns="90000" bIns="46800" anchor="t" anchorCtr="0">
              <a:noAutofit/>
            </a:bodyPr>
            <a:lstStyle/>
            <a:p>
              <a:pPr>
                <a:lnSpc>
                  <a:spcPct val="120000"/>
                </a:lnSpc>
              </a:pPr>
              <a:r>
                <a:rPr lang="en-US" altLang="zh-CN" sz="1200" dirty="0" smtClean="0">
                  <a:solidFill>
                    <a:schemeClr val="bg1"/>
                  </a:solidFill>
                  <a:latin typeface="Helvetica" panose="020B0604020202030204" pitchFamily="34" charset="0"/>
                </a:rPr>
                <a:t>Researched 200</a:t>
              </a:r>
              <a:r>
                <a:rPr lang="en-US" altLang="zh-CN" sz="1200" dirty="0">
                  <a:solidFill>
                    <a:schemeClr val="bg1"/>
                  </a:solidFill>
                  <a:latin typeface="Helvetica" panose="020B0604020202030204" pitchFamily="34" charset="0"/>
                </a:rPr>
                <a:t>+ </a:t>
              </a:r>
              <a:r>
                <a:rPr lang="en-US" altLang="zh-CN" sz="1200" dirty="0" smtClean="0">
                  <a:solidFill>
                    <a:schemeClr val="bg1"/>
                  </a:solidFill>
                  <a:latin typeface="Helvetica" panose="020B0604020202030204" pitchFamily="34" charset="0"/>
                </a:rPr>
                <a:t>customers in 15</a:t>
              </a:r>
              <a:r>
                <a:rPr lang="en-US" altLang="zh-CN" sz="1200" dirty="0">
                  <a:solidFill>
                    <a:schemeClr val="bg1"/>
                  </a:solidFill>
                  <a:latin typeface="Helvetica" panose="020B0604020202030204" pitchFamily="34" charset="0"/>
                </a:rPr>
                <a:t>+ countries to </a:t>
              </a:r>
              <a:r>
                <a:rPr lang="en-US" altLang="zh-CN" sz="1200" dirty="0" smtClean="0">
                  <a:solidFill>
                    <a:schemeClr val="bg1"/>
                  </a:solidFill>
                  <a:latin typeface="Helvetica" panose="020B0604020202030204" pitchFamily="34" charset="0"/>
                </a:rPr>
                <a:t>study and understand </a:t>
              </a:r>
              <a:r>
                <a:rPr lang="en-US" altLang="zh-CN" sz="1200" dirty="0">
                  <a:solidFill>
                    <a:schemeClr val="bg1"/>
                  </a:solidFill>
                  <a:latin typeface="Helvetica" panose="020B0604020202030204" pitchFamily="34" charset="0"/>
                </a:rPr>
                <a:t>all headset requirements</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User Experience</a:t>
              </a:r>
            </a:p>
            <a:p>
              <a:pPr marL="171450" indent="-171450">
                <a:lnSpc>
                  <a:spcPct val="120000"/>
                </a:lnSpc>
                <a:buClr>
                  <a:schemeClr val="bg1"/>
                </a:buClr>
                <a:buFont typeface="Arial" panose="020B0604020202020204" pitchFamily="34" charset="0"/>
                <a:buChar char="•"/>
              </a:pPr>
              <a:r>
                <a:rPr lang="en-US" altLang="zh-CN" sz="1200" dirty="0">
                  <a:solidFill>
                    <a:schemeClr val="bg1"/>
                  </a:solidFill>
                  <a:latin typeface="Helvetica" panose="020B0604020202030204" pitchFamily="34" charset="0"/>
                </a:rPr>
                <a:t>Feature </a:t>
              </a:r>
              <a:r>
                <a:rPr lang="en-US" altLang="zh-CN" sz="1200" dirty="0" smtClean="0">
                  <a:solidFill>
                    <a:schemeClr val="bg1"/>
                  </a:solidFill>
                  <a:latin typeface="Helvetica" panose="020B0604020202030204" pitchFamily="34" charset="0"/>
                </a:rPr>
                <a:t>Requirement</a:t>
              </a:r>
              <a:endParaRPr lang="en-US" altLang="zh-CN" sz="1200" dirty="0">
                <a:solidFill>
                  <a:schemeClr val="bg1"/>
                </a:solidFill>
                <a:latin typeface="Helvetica" panose="020B0604020202030204" pitchFamily="34" charset="0"/>
              </a:endParaRPr>
            </a:p>
          </p:txBody>
        </p:sp>
        <p:sp>
          <p:nvSpPr>
            <p:cNvPr id="29" name="îśľïdê">
              <a:extLst>
                <a:ext uri="{FF2B5EF4-FFF2-40B4-BE49-F238E27FC236}">
                  <a16:creationId xmlns:a16="http://schemas.microsoft.com/office/drawing/2014/main" id="{8FB09EE7-5898-40A0-B500-E501276F35CE}"/>
                </a:ext>
              </a:extLst>
            </p:cNvPr>
            <p:cNvSpPr txBox="1"/>
            <p:nvPr/>
          </p:nvSpPr>
          <p:spPr>
            <a:xfrm>
              <a:off x="8190664" y="3670744"/>
              <a:ext cx="3611033" cy="752737"/>
            </a:xfrm>
            <a:prstGeom prst="rect">
              <a:avLst/>
            </a:prstGeom>
            <a:noFill/>
            <a:ln w="12700" cap="flat" cmpd="sng" algn="ctr">
              <a:noFill/>
              <a:prstDash val="solid"/>
              <a:round/>
              <a:headEnd type="none" w="med" len="med"/>
              <a:tailEnd type="none" w="med" len="med"/>
            </a:ln>
            <a:extLst>
              <a:ext uri="{91240B29-F687-4F45-9708-019B960494DF}">
                <a14:hiddenLine xmlns:a14="http://schemas.microsoft.com/office/drawing/2010/main" w="12700" cap="flat" cmpd="sng" algn="ctr">
                  <a:solidFill>
                    <a:schemeClr val="accent4">
                      <a:lumMod val="100000"/>
                    </a:schemeClr>
                  </a:solidFill>
                  <a:prstDash val="solid"/>
                  <a:round/>
                  <a:headEnd type="none" w="med" len="med"/>
                  <a:tailEnd type="none" w="med" len="med"/>
                </a14:hiddenLine>
              </a:ext>
            </a:extLst>
          </p:spPr>
          <p:txBody>
            <a:bodyPr wrap="none" lIns="90000" tIns="46800" rIns="90000" bIns="46800" anchor="ctr" anchorCtr="0">
              <a:normAutofit/>
            </a:bodyPr>
            <a:lstStyle/>
            <a:p>
              <a:r>
                <a:rPr lang="en-US" altLang="zh-CN" sz="3600" b="1" dirty="0">
                  <a:solidFill>
                    <a:srgbClr val="00FFC6"/>
                  </a:solidFill>
                  <a:latin typeface="Helvetica" panose="020B0604020202030204" pitchFamily="34" charset="0"/>
                </a:rPr>
                <a:t>1000+ </a:t>
              </a:r>
              <a:r>
                <a:rPr lang="en-US" altLang="zh-CN" sz="2000" b="1" dirty="0">
                  <a:solidFill>
                    <a:schemeClr val="bg1"/>
                  </a:solidFill>
                  <a:latin typeface="Helvetica" panose="020B0604020202030204" pitchFamily="34" charset="0"/>
                </a:rPr>
                <a:t>Head Styles</a:t>
              </a:r>
              <a:endParaRPr lang="zh-CN" altLang="en-US" sz="2000" b="1" dirty="0">
                <a:solidFill>
                  <a:schemeClr val="bg1"/>
                </a:solidFill>
                <a:latin typeface="Helvetica" panose="020B0604020202030204" pitchFamily="34" charset="0"/>
              </a:endParaRPr>
            </a:p>
          </p:txBody>
        </p:sp>
        <p:sp>
          <p:nvSpPr>
            <p:cNvPr id="30" name="ïṡľîḓé">
              <a:extLst>
                <a:ext uri="{FF2B5EF4-FFF2-40B4-BE49-F238E27FC236}">
                  <a16:creationId xmlns:a16="http://schemas.microsoft.com/office/drawing/2014/main" id="{205B6984-F80F-468C-B612-356DA5493BEE}"/>
                </a:ext>
              </a:extLst>
            </p:cNvPr>
            <p:cNvSpPr txBox="1"/>
            <p:nvPr/>
          </p:nvSpPr>
          <p:spPr>
            <a:xfrm>
              <a:off x="8190664" y="4306805"/>
              <a:ext cx="2995447" cy="570547"/>
            </a:xfrm>
            <a:prstGeom prst="rect">
              <a:avLst/>
            </a:prstGeom>
          </p:spPr>
          <p:txBody>
            <a:bodyPr vert="horz" wrap="square" lIns="90000" tIns="46800" rIns="90000" bIns="46800" anchor="t" anchorCtr="0">
              <a:noAutofit/>
            </a:bodyPr>
            <a:lstStyle/>
            <a:p>
              <a:pPr>
                <a:lnSpc>
                  <a:spcPct val="120000"/>
                </a:lnSpc>
              </a:pPr>
              <a:r>
                <a:rPr lang="en-US" altLang="zh-CN" sz="1200" dirty="0">
                  <a:solidFill>
                    <a:schemeClr val="bg1"/>
                  </a:solidFill>
                  <a:latin typeface="Helvetica" panose="020B0604020202030204" pitchFamily="34" charset="0"/>
                </a:rPr>
                <a:t>1000+ head styles globally in database of Yealink to find out the best wearing experience.</a:t>
              </a:r>
            </a:p>
            <a:p>
              <a:pPr marL="171450" indent="-171450">
                <a:lnSpc>
                  <a:spcPct val="120000"/>
                </a:lnSpc>
                <a:buFont typeface="Arial" panose="020B0604020202020204" pitchFamily="34" charset="0"/>
                <a:buChar char="•"/>
              </a:pPr>
              <a:r>
                <a:rPr lang="en-US" altLang="zh-CN" sz="1200" dirty="0">
                  <a:solidFill>
                    <a:schemeClr val="bg1"/>
                  </a:solidFill>
                  <a:latin typeface="Helvetica" panose="020B0604020202030204" pitchFamily="34" charset="0"/>
                </a:rPr>
                <a:t>Wearing Comfortable</a:t>
              </a:r>
            </a:p>
            <a:p>
              <a:pPr marL="171450" indent="-171450">
                <a:lnSpc>
                  <a:spcPct val="120000"/>
                </a:lnSpc>
                <a:buFont typeface="Arial" panose="020B0604020202020204" pitchFamily="34" charset="0"/>
                <a:buChar char="•"/>
              </a:pPr>
              <a:r>
                <a:rPr lang="en-US" altLang="zh-CN" sz="1200" dirty="0">
                  <a:solidFill>
                    <a:schemeClr val="bg1"/>
                  </a:solidFill>
                  <a:latin typeface="Helvetica" panose="020B0604020202030204" pitchFamily="34" charset="0"/>
                </a:rPr>
                <a:t>ID Design &amp; Materials</a:t>
              </a:r>
            </a:p>
          </p:txBody>
        </p:sp>
        <p:sp>
          <p:nvSpPr>
            <p:cNvPr id="47" name="矩形 46"/>
            <p:cNvSpPr/>
            <p:nvPr/>
          </p:nvSpPr>
          <p:spPr>
            <a:xfrm>
              <a:off x="710119" y="5741954"/>
              <a:ext cx="3512801"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55" name="矩形 54"/>
            <p:cNvSpPr/>
            <p:nvPr/>
          </p:nvSpPr>
          <p:spPr>
            <a:xfrm>
              <a:off x="4338536" y="5741954"/>
              <a:ext cx="3512801" cy="4595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56" name="矩形 55"/>
            <p:cNvSpPr/>
            <p:nvPr/>
          </p:nvSpPr>
          <p:spPr>
            <a:xfrm>
              <a:off x="7957225" y="5741954"/>
              <a:ext cx="3512801" cy="45825"/>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grpSp>
    </p:spTree>
    <p:custDataLst>
      <p:tags r:id="rId1"/>
    </p:custDataLst>
    <p:extLst>
      <p:ext uri="{BB962C8B-B14F-4D97-AF65-F5344CB8AC3E}">
        <p14:creationId xmlns:p14="http://schemas.microsoft.com/office/powerpoint/2010/main" val="18656296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840A1DAE-A7CE-4495-933D-82C3E6E9713F}"/>
              </a:ext>
            </a:extLst>
          </p:cNvPr>
          <p:cNvSpPr txBox="1"/>
          <p:nvPr/>
        </p:nvSpPr>
        <p:spPr>
          <a:xfrm>
            <a:off x="0" y="2946655"/>
            <a:ext cx="12192000" cy="1354217"/>
          </a:xfrm>
          <a:prstGeom prst="rect">
            <a:avLst/>
          </a:prstGeom>
          <a:noFill/>
        </p:spPr>
        <p:txBody>
          <a:bodyPr wrap="square" lIns="0" tIns="0" rIns="0" bIns="0" rtlCol="0">
            <a:spAutoFit/>
          </a:bodyPr>
          <a:lstStyle/>
          <a:p>
            <a:pPr algn="ctr" defTabSz="914232"/>
            <a:r>
              <a:rPr lang="en-US" altLang="zh-CN" sz="4400" dirty="0">
                <a:solidFill>
                  <a:schemeClr val="bg1"/>
                </a:solidFill>
                <a:latin typeface="Helvetica" panose="020B0604020202030204" pitchFamily="34" charset="0"/>
              </a:rPr>
              <a:t>YHS36 &amp; YHS34 &amp; YHS34 </a:t>
            </a:r>
            <a:r>
              <a:rPr lang="en-US" altLang="zh-CN" sz="4400" dirty="0" smtClean="0">
                <a:solidFill>
                  <a:schemeClr val="bg1"/>
                </a:solidFill>
                <a:latin typeface="Helvetica" panose="020B0604020202030204" pitchFamily="34" charset="0"/>
              </a:rPr>
              <a:t>Lite</a:t>
            </a:r>
          </a:p>
          <a:p>
            <a:pPr algn="ctr" defTabSz="914232"/>
            <a:r>
              <a:rPr lang="en-US" altLang="zh-CN" sz="4400" dirty="0" smtClean="0">
                <a:solidFill>
                  <a:schemeClr val="bg1"/>
                </a:solidFill>
                <a:latin typeface="Helvetica" panose="020B0604020202030204" pitchFamily="34" charset="0"/>
              </a:rPr>
              <a:t>QJ to RJ Wired Headset Series</a:t>
            </a:r>
            <a:endParaRPr lang="en-US" altLang="zh-CN" sz="3200" dirty="0">
              <a:solidFill>
                <a:schemeClr val="bg1"/>
              </a:solidFill>
              <a:latin typeface="HelveticaNeue LT 45 Light" panose="020B04040200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968" y="2092897"/>
            <a:ext cx="908307" cy="786985"/>
          </a:xfrm>
          <a:prstGeom prst="rect">
            <a:avLst/>
          </a:prstGeom>
        </p:spPr>
      </p:pic>
    </p:spTree>
    <p:extLst>
      <p:ext uri="{BB962C8B-B14F-4D97-AF65-F5344CB8AC3E}">
        <p14:creationId xmlns:p14="http://schemas.microsoft.com/office/powerpoint/2010/main" val="239898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C0B7B94A-2979-47A7-8158-0E8EF8FE44C0}"/>
              </a:ext>
            </a:extLst>
          </p:cNvPr>
          <p:cNvSpPr/>
          <p:nvPr/>
        </p:nvSpPr>
        <p:spPr>
          <a:xfrm>
            <a:off x="573931" y="5193466"/>
            <a:ext cx="10642060" cy="523220"/>
          </a:xfrm>
          <a:prstGeom prst="rect">
            <a:avLst/>
          </a:prstGeom>
        </p:spPr>
        <p:txBody>
          <a:bodyPr wrap="square">
            <a:spAutoFit/>
          </a:bodyPr>
          <a:lstStyle/>
          <a:p>
            <a:r>
              <a:rPr lang="en-US" sz="1400" dirty="0">
                <a:solidFill>
                  <a:schemeClr val="bg1"/>
                </a:solidFill>
              </a:rPr>
              <a:t>Runs right out of the box, a QD (Quick Disconnect) to RJ9 plug-and-play setup ensures the connectivity to Yealink Desk phones. Perfect match with Yealink desk phones give you optimized audio quality and more enhanced functions. </a:t>
            </a:r>
          </a:p>
        </p:txBody>
      </p:sp>
      <p:sp>
        <p:nvSpPr>
          <p:cNvPr id="9"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Perfectly Compatible with Yealink Phones</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1" y="1556426"/>
            <a:ext cx="10879565" cy="3042082"/>
          </a:xfrm>
          <a:prstGeom prst="rect">
            <a:avLst/>
          </a:prstGeom>
        </p:spPr>
      </p:pic>
    </p:spTree>
    <p:extLst>
      <p:ext uri="{BB962C8B-B14F-4D97-AF65-F5344CB8AC3E}">
        <p14:creationId xmlns:p14="http://schemas.microsoft.com/office/powerpoint/2010/main" val="15011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01544" y="741144"/>
            <a:ext cx="4352923" cy="461665"/>
          </a:xfrm>
          <a:prstGeom prst="rect">
            <a:avLst/>
          </a:prstGeom>
        </p:spPr>
        <p:txBody>
          <a:bodyPr wrap="none">
            <a:spAutoFit/>
          </a:bodyPr>
          <a:lstStyle/>
          <a:p>
            <a:r>
              <a:rPr lang="en-US" altLang="zh-CN" sz="2400" b="1" dirty="0">
                <a:solidFill>
                  <a:schemeClr val="bg1"/>
                </a:solidFill>
              </a:rPr>
              <a:t>Excellent Audio Experience</a:t>
            </a:r>
            <a:endParaRPr lang="zh-CN" altLang="en-US" sz="2400" b="1" dirty="0">
              <a:solidFill>
                <a:schemeClr val="bg1"/>
              </a:solidFill>
            </a:endParaRPr>
          </a:p>
        </p:txBody>
      </p:sp>
      <p:sp>
        <p:nvSpPr>
          <p:cNvPr id="7" name="Rectangle 5">
            <a:extLst>
              <a:ext uri="{FF2B5EF4-FFF2-40B4-BE49-F238E27FC236}">
                <a16:creationId xmlns:a16="http://schemas.microsoft.com/office/drawing/2014/main" id="{C0B7B94A-2979-47A7-8158-0E8EF8FE44C0}"/>
              </a:ext>
            </a:extLst>
          </p:cNvPr>
          <p:cNvSpPr/>
          <p:nvPr/>
        </p:nvSpPr>
        <p:spPr>
          <a:xfrm>
            <a:off x="573931" y="5453295"/>
            <a:ext cx="10642060" cy="523220"/>
          </a:xfrm>
          <a:prstGeom prst="rect">
            <a:avLst/>
          </a:prstGeom>
        </p:spPr>
        <p:txBody>
          <a:bodyPr wrap="square">
            <a:spAutoFit/>
          </a:bodyPr>
          <a:lstStyle/>
          <a:p>
            <a:r>
              <a:rPr lang="en-US" sz="1400" dirty="0">
                <a:solidFill>
                  <a:schemeClr val="bg1"/>
                </a:solidFill>
              </a:rPr>
              <a:t>The noise-canceling microphone allows for the most reduction of outside noise, so the listeners can focus more on the desired sound at hand, the nearby talkers are protected with most call privacy as well.. </a:t>
            </a:r>
          </a:p>
        </p:txBody>
      </p:sp>
      <p:sp>
        <p:nvSpPr>
          <p:cNvPr id="9"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Noise-Canceling Microphone—YHS36</a:t>
            </a:r>
            <a:endParaRPr lang="en-US" altLang="zh-CN" sz="2800" dirty="0" smtClean="0">
              <a:solidFill>
                <a:srgbClr val="00FFC6"/>
              </a:solidFill>
              <a:latin typeface="Helvetica" panose="020B0604020202030204" pitchFamily="34" charset="0"/>
              <a:cs typeface="+mn-ea"/>
              <a:sym typeface="+mn-lt"/>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6178" t="1973" b="11815"/>
          <a:stretch/>
        </p:blipFill>
        <p:spPr>
          <a:xfrm>
            <a:off x="0" y="1527241"/>
            <a:ext cx="12192000" cy="3596356"/>
          </a:xfrm>
          <a:prstGeom prst="rect">
            <a:avLst/>
          </a:prstGeom>
        </p:spPr>
      </p:pic>
    </p:spTree>
    <p:extLst>
      <p:ext uri="{BB962C8B-B14F-4D97-AF65-F5344CB8AC3E}">
        <p14:creationId xmlns:p14="http://schemas.microsoft.com/office/powerpoint/2010/main" val="14430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B7B94A-2979-47A7-8158-0E8EF8FE44C0}"/>
              </a:ext>
            </a:extLst>
          </p:cNvPr>
          <p:cNvSpPr/>
          <p:nvPr/>
        </p:nvSpPr>
        <p:spPr>
          <a:xfrm>
            <a:off x="573931" y="5453295"/>
            <a:ext cx="10642060" cy="523220"/>
          </a:xfrm>
          <a:prstGeom prst="rect">
            <a:avLst/>
          </a:prstGeom>
        </p:spPr>
        <p:txBody>
          <a:bodyPr wrap="square">
            <a:spAutoFit/>
          </a:bodyPr>
          <a:lstStyle/>
          <a:p>
            <a:r>
              <a:rPr lang="en-US" sz="1400" dirty="0">
                <a:solidFill>
                  <a:schemeClr val="bg1"/>
                </a:solidFill>
              </a:rPr>
              <a:t>Built for comfort with soft ear cushions and ultra-lightweight materials, the YHS34/ YHS34 Lite is 10%~30% lighter than other headsets in the same range. The extremely lightweight design enables all-day wearing comfortable without pressure. </a:t>
            </a:r>
          </a:p>
        </p:txBody>
      </p:sp>
      <p:sp>
        <p:nvSpPr>
          <p:cNvPr id="7"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Ultra Lightweight Design—YHS34&amp;YHS34 Lite</a:t>
            </a:r>
            <a:endParaRPr lang="en-US" altLang="zh-CN" sz="2800" dirty="0" smtClean="0">
              <a:solidFill>
                <a:srgbClr val="00FFC6"/>
              </a:solidFill>
              <a:latin typeface="Helvetica" panose="020B0604020202030204" pitchFamily="34" charset="0"/>
              <a:cs typeface="+mn-ea"/>
              <a:sym typeface="+mn-lt"/>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7885"/>
          <a:stretch/>
        </p:blipFill>
        <p:spPr>
          <a:xfrm>
            <a:off x="0" y="1517512"/>
            <a:ext cx="12192000" cy="3607857"/>
          </a:xfrm>
          <a:prstGeom prst="rect">
            <a:avLst/>
          </a:prstGeom>
        </p:spPr>
      </p:pic>
    </p:spTree>
    <p:extLst>
      <p:ext uri="{BB962C8B-B14F-4D97-AF65-F5344CB8AC3E}">
        <p14:creationId xmlns:p14="http://schemas.microsoft.com/office/powerpoint/2010/main" val="15972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b="17791"/>
          <a:stretch/>
        </p:blipFill>
        <p:spPr>
          <a:xfrm>
            <a:off x="0" y="1422138"/>
            <a:ext cx="5659701" cy="3429002"/>
          </a:xfrm>
          <a:prstGeom prst="rect">
            <a:avLst/>
          </a:prstGeom>
        </p:spPr>
      </p:pic>
      <p:sp>
        <p:nvSpPr>
          <p:cNvPr id="11" name="矩形 10"/>
          <p:cNvSpPr/>
          <p:nvPr/>
        </p:nvSpPr>
        <p:spPr>
          <a:xfrm>
            <a:off x="5744816" y="1422138"/>
            <a:ext cx="6445075" cy="3440545"/>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1640" y="1443809"/>
            <a:ext cx="2502413" cy="2996190"/>
          </a:xfrm>
          <a:prstGeom prst="rect">
            <a:avLst/>
          </a:prstGeom>
        </p:spPr>
      </p:pic>
      <p:sp>
        <p:nvSpPr>
          <p:cNvPr id="13" name="矩形 12"/>
          <p:cNvSpPr/>
          <p:nvPr/>
        </p:nvSpPr>
        <p:spPr>
          <a:xfrm>
            <a:off x="5744816" y="4809332"/>
            <a:ext cx="6445075" cy="53352"/>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4782" y="1522793"/>
            <a:ext cx="2502413" cy="2996190"/>
          </a:xfrm>
          <a:prstGeom prst="rect">
            <a:avLst/>
          </a:prstGeom>
        </p:spPr>
      </p:pic>
      <p:sp>
        <p:nvSpPr>
          <p:cNvPr id="15" name="文本框 14"/>
          <p:cNvSpPr txBox="1"/>
          <p:nvPr/>
        </p:nvSpPr>
        <p:spPr>
          <a:xfrm>
            <a:off x="6625685" y="3971805"/>
            <a:ext cx="1883849" cy="523220"/>
          </a:xfrm>
          <a:prstGeom prst="rect">
            <a:avLst/>
          </a:prstGeom>
          <a:noFill/>
        </p:spPr>
        <p:txBody>
          <a:bodyPr wrap="none" rtlCol="0">
            <a:spAutoFit/>
          </a:bodyPr>
          <a:lstStyle/>
          <a:p>
            <a:pPr algn="ctr"/>
            <a:r>
              <a:rPr lang="en-US" altLang="zh-CN" sz="1400" dirty="0" smtClean="0">
                <a:solidFill>
                  <a:schemeClr val="bg1"/>
                </a:solidFill>
              </a:rPr>
              <a:t>YHS34</a:t>
            </a:r>
          </a:p>
          <a:p>
            <a:pPr algn="ctr"/>
            <a:r>
              <a:rPr lang="en-US" altLang="zh-CN" sz="1400" dirty="0" smtClean="0">
                <a:solidFill>
                  <a:schemeClr val="bg1"/>
                </a:solidFill>
              </a:rPr>
              <a:t>(</a:t>
            </a:r>
            <a:r>
              <a:rPr lang="en-US" altLang="zh-CN" sz="1400" dirty="0">
                <a:solidFill>
                  <a:schemeClr val="bg1"/>
                </a:solidFill>
              </a:rPr>
              <a:t>Leather ear cushion)</a:t>
            </a:r>
            <a:endParaRPr lang="zh-CN" altLang="en-US" sz="1400" dirty="0">
              <a:solidFill>
                <a:schemeClr val="bg1"/>
              </a:solidFill>
            </a:endParaRPr>
          </a:p>
        </p:txBody>
      </p:sp>
      <p:sp>
        <p:nvSpPr>
          <p:cNvPr id="16" name="文本框 15"/>
          <p:cNvSpPr txBox="1"/>
          <p:nvPr/>
        </p:nvSpPr>
        <p:spPr>
          <a:xfrm>
            <a:off x="9801305" y="3971805"/>
            <a:ext cx="1824537" cy="523220"/>
          </a:xfrm>
          <a:prstGeom prst="rect">
            <a:avLst/>
          </a:prstGeom>
          <a:noFill/>
        </p:spPr>
        <p:txBody>
          <a:bodyPr wrap="none" rtlCol="0">
            <a:spAutoFit/>
          </a:bodyPr>
          <a:lstStyle/>
          <a:p>
            <a:pPr algn="ctr"/>
            <a:r>
              <a:rPr lang="en-US" altLang="zh-CN" sz="1400" dirty="0">
                <a:solidFill>
                  <a:schemeClr val="bg1"/>
                </a:solidFill>
              </a:rPr>
              <a:t>YHS34 </a:t>
            </a:r>
            <a:r>
              <a:rPr lang="en-US" altLang="zh-CN" sz="1400" dirty="0" smtClean="0">
                <a:solidFill>
                  <a:schemeClr val="bg1"/>
                </a:solidFill>
              </a:rPr>
              <a:t>Lite</a:t>
            </a:r>
          </a:p>
          <a:p>
            <a:pPr algn="ctr"/>
            <a:r>
              <a:rPr lang="en-US" altLang="zh-CN" sz="1400" dirty="0" smtClean="0">
                <a:solidFill>
                  <a:schemeClr val="bg1"/>
                </a:solidFill>
              </a:rPr>
              <a:t>(</a:t>
            </a:r>
            <a:r>
              <a:rPr lang="en-US" altLang="zh-CN" sz="1400" dirty="0">
                <a:solidFill>
                  <a:schemeClr val="bg1"/>
                </a:solidFill>
              </a:rPr>
              <a:t>Foamy ear cushion)</a:t>
            </a:r>
          </a:p>
        </p:txBody>
      </p:sp>
      <p:sp>
        <p:nvSpPr>
          <p:cNvPr id="17" name="文本框 16"/>
          <p:cNvSpPr txBox="1"/>
          <p:nvPr/>
        </p:nvSpPr>
        <p:spPr>
          <a:xfrm>
            <a:off x="277469" y="3971805"/>
            <a:ext cx="1883849" cy="523220"/>
          </a:xfrm>
          <a:prstGeom prst="rect">
            <a:avLst/>
          </a:prstGeom>
          <a:noFill/>
        </p:spPr>
        <p:txBody>
          <a:bodyPr wrap="none" rtlCol="0">
            <a:spAutoFit/>
          </a:bodyPr>
          <a:lstStyle/>
          <a:p>
            <a:r>
              <a:rPr lang="en-US" altLang="zh-CN" sz="1400" dirty="0" smtClean="0">
                <a:solidFill>
                  <a:srgbClr val="292E39"/>
                </a:solidFill>
              </a:rPr>
              <a:t>YHS36</a:t>
            </a:r>
          </a:p>
          <a:p>
            <a:r>
              <a:rPr lang="en-US" altLang="zh-CN" sz="1400" dirty="0" smtClean="0">
                <a:solidFill>
                  <a:srgbClr val="292E39"/>
                </a:solidFill>
              </a:rPr>
              <a:t>(</a:t>
            </a:r>
            <a:r>
              <a:rPr lang="en-US" altLang="zh-CN" sz="1400" dirty="0">
                <a:solidFill>
                  <a:srgbClr val="292E39"/>
                </a:solidFill>
              </a:rPr>
              <a:t>Leather ear cushion)</a:t>
            </a:r>
            <a:endParaRPr lang="zh-CN" altLang="en-US" sz="1400" dirty="0">
              <a:solidFill>
                <a:srgbClr val="292E39"/>
              </a:solidFill>
            </a:endParaRPr>
          </a:p>
        </p:txBody>
      </p:sp>
      <p:sp>
        <p:nvSpPr>
          <p:cNvPr id="18" name="Rectangle 5">
            <a:extLst>
              <a:ext uri="{FF2B5EF4-FFF2-40B4-BE49-F238E27FC236}">
                <a16:creationId xmlns:a16="http://schemas.microsoft.com/office/drawing/2014/main" id="{C0B7B94A-2979-47A7-8158-0E8EF8FE44C0}"/>
              </a:ext>
            </a:extLst>
          </p:cNvPr>
          <p:cNvSpPr/>
          <p:nvPr/>
        </p:nvSpPr>
        <p:spPr>
          <a:xfrm>
            <a:off x="573930" y="5154554"/>
            <a:ext cx="11051911" cy="523220"/>
          </a:xfrm>
          <a:prstGeom prst="rect">
            <a:avLst/>
          </a:prstGeom>
        </p:spPr>
        <p:txBody>
          <a:bodyPr wrap="square">
            <a:spAutoFit/>
          </a:bodyPr>
          <a:lstStyle/>
          <a:p>
            <a:r>
              <a:rPr lang="en-US" sz="1400" dirty="0">
                <a:solidFill>
                  <a:schemeClr val="bg1"/>
                </a:solidFill>
              </a:rPr>
              <a:t>The over-the-head wearing style, ultra-lightweight materials, and bio-mimetic protein-based leather ear cushions make your head and ears feel relaxed. Its ergonomic design enables the YHS36/YHS34/YHS34 Lite comfortable enough for long conference calls and all day use. </a:t>
            </a:r>
          </a:p>
        </p:txBody>
      </p:sp>
      <p:sp>
        <p:nvSpPr>
          <p:cNvPr id="19"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All Day Wearing Comfort</a:t>
            </a:r>
            <a:endParaRPr lang="en-US" altLang="zh-CN" sz="2800" dirty="0" smtClean="0">
              <a:solidFill>
                <a:srgbClr val="00FFC6"/>
              </a:solidFill>
              <a:latin typeface="Helvetica" panose="020B0604020202030204" pitchFamily="34" charset="0"/>
              <a:cs typeface="+mn-ea"/>
              <a:sym typeface="+mn-lt"/>
            </a:endParaRPr>
          </a:p>
        </p:txBody>
      </p:sp>
    </p:spTree>
    <p:extLst>
      <p:ext uri="{BB962C8B-B14F-4D97-AF65-F5344CB8AC3E}">
        <p14:creationId xmlns:p14="http://schemas.microsoft.com/office/powerpoint/2010/main" val="145852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4">
            <a:extLst>
              <a:ext uri="{FF2B5EF4-FFF2-40B4-BE49-F238E27FC236}">
                <a16:creationId xmlns:a16="http://schemas.microsoft.com/office/drawing/2014/main" id="{FB74D882-8337-4FEB-B95E-B9E69D40ACDD}"/>
              </a:ext>
            </a:extLst>
          </p:cNvPr>
          <p:cNvGraphicFramePr>
            <a:graphicFrameLocks noGrp="1"/>
          </p:cNvGraphicFramePr>
          <p:nvPr>
            <p:extLst>
              <p:ext uri="{D42A27DB-BD31-4B8C-83A1-F6EECF244321}">
                <p14:modId xmlns:p14="http://schemas.microsoft.com/office/powerpoint/2010/main" val="2372092317"/>
              </p:ext>
            </p:extLst>
          </p:nvPr>
        </p:nvGraphicFramePr>
        <p:xfrm>
          <a:off x="535022" y="2399940"/>
          <a:ext cx="11128442" cy="3558363"/>
        </p:xfrm>
        <a:graphic>
          <a:graphicData uri="http://schemas.openxmlformats.org/drawingml/2006/table">
            <a:tbl>
              <a:tblPr firstRow="1" bandRow="1">
                <a:tableStyleId>{93296810-A885-4BE3-A3E7-6D5BEEA58F35}</a:tableStyleId>
              </a:tblPr>
              <a:tblGrid>
                <a:gridCol w="3949211">
                  <a:extLst>
                    <a:ext uri="{9D8B030D-6E8A-4147-A177-3AD203B41FA5}">
                      <a16:colId xmlns:a16="http://schemas.microsoft.com/office/drawing/2014/main" val="2033838545"/>
                    </a:ext>
                  </a:extLst>
                </a:gridCol>
                <a:gridCol w="3354751">
                  <a:extLst>
                    <a:ext uri="{9D8B030D-6E8A-4147-A177-3AD203B41FA5}">
                      <a16:colId xmlns:a16="http://schemas.microsoft.com/office/drawing/2014/main" val="4171064913"/>
                    </a:ext>
                  </a:extLst>
                </a:gridCol>
                <a:gridCol w="3824480">
                  <a:extLst>
                    <a:ext uri="{9D8B030D-6E8A-4147-A177-3AD203B41FA5}">
                      <a16:colId xmlns:a16="http://schemas.microsoft.com/office/drawing/2014/main" val="4092033835"/>
                    </a:ext>
                  </a:extLst>
                </a:gridCol>
              </a:tblGrid>
              <a:tr h="292970">
                <a:tc>
                  <a:txBody>
                    <a:bodyPr/>
                    <a:lstStyle/>
                    <a:p>
                      <a:pPr algn="ctr" rtl="0" fontAlgn="ctr"/>
                      <a:r>
                        <a:rPr lang="en-US" altLang="zh-CN" sz="1200" b="1" i="0" u="none" strike="noStrike" dirty="0" smtClean="0">
                          <a:solidFill>
                            <a:schemeClr val="bg1"/>
                          </a:solidFill>
                          <a:effectLst/>
                          <a:latin typeface="+mj-lt"/>
                          <a:ea typeface="等线" panose="02010600030101010101" pitchFamily="2" charset="-122"/>
                        </a:rPr>
                        <a:t>Model</a:t>
                      </a:r>
                      <a:endParaRPr lang="en-US" altLang="zh-CN" sz="1200" b="1" i="0" u="none" strike="noStrike" dirty="0">
                        <a:solidFill>
                          <a:schemeClr val="bg1"/>
                        </a:solidFill>
                        <a:effectLst/>
                        <a:latin typeface="+mj-lt"/>
                        <a:ea typeface="等线" panose="02010600030101010101" pitchFamily="2" charset="-122"/>
                      </a:endParaRPr>
                    </a:p>
                  </a:txBody>
                  <a:tcPr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fontAlgn="ctr"/>
                      <a:r>
                        <a:rPr lang="en-US" sz="1200" b="1" i="0" u="none" strike="noStrike" dirty="0">
                          <a:solidFill>
                            <a:srgbClr val="FFFFFF"/>
                          </a:solidFill>
                          <a:effectLst/>
                          <a:latin typeface="+mj-lt"/>
                          <a:ea typeface="等线" panose="02010600030101010101" pitchFamily="2" charset="-122"/>
                        </a:rPr>
                        <a:t>YHS34&amp;YHS34 Lite Mono / Dual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tc>
                  <a:txBody>
                    <a:bodyPr/>
                    <a:lstStyle/>
                    <a:p>
                      <a:pPr algn="ctr" fontAlgn="ctr"/>
                      <a:r>
                        <a:rPr lang="en-US" sz="1200" b="1" i="0" u="none" strike="noStrike" dirty="0">
                          <a:solidFill>
                            <a:srgbClr val="FFFFFF"/>
                          </a:solidFill>
                          <a:effectLst/>
                          <a:latin typeface="+mj-lt"/>
                          <a:ea typeface="等线" panose="02010600030101010101" pitchFamily="2" charset="-122"/>
                        </a:rPr>
                        <a:t>YHS36 Mono / Dual</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1BBA4">
                        <a:alpha val="39000"/>
                      </a:srgbClr>
                    </a:solidFill>
                  </a:tcPr>
                </a:tc>
                <a:extLst>
                  <a:ext uri="{0D108BD9-81ED-4DB2-BD59-A6C34878D82A}">
                    <a16:rowId xmlns:a16="http://schemas.microsoft.com/office/drawing/2014/main" val="3864799470"/>
                  </a:ext>
                </a:extLst>
              </a:tr>
              <a:tr h="233652">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Microphone type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MEMS  Uni-Directional Microphone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MEMS  Uni-Directional Microphone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852641146"/>
                  </a:ext>
                </a:extLst>
              </a:tr>
              <a:tr h="233652">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Wideband(Talk Mode)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714006902"/>
                  </a:ext>
                </a:extLst>
              </a:tr>
              <a:tr h="272289">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Headset Wearing Style</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On-the-ear</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On-the-ear</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982450826"/>
                  </a:ext>
                </a:extLst>
              </a:tr>
              <a:tr h="272289">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Easy Replacement Ear Cushions</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872235522"/>
                  </a:ext>
                </a:extLst>
              </a:tr>
              <a:tr h="269396">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Yealink IP Phone Integration</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fontAlgn="ctr"/>
                      <a:r>
                        <a:rPr lang="en-US" altLang="zh-CN" sz="1200" b="0" i="0" u="none" strike="noStrike" dirty="0" smtClean="0">
                          <a:solidFill>
                            <a:schemeClr val="bg1"/>
                          </a:solidFill>
                          <a:effectLst/>
                          <a:latin typeface="+mn-lt"/>
                          <a:ea typeface="等线" panose="02010600030101010101" pitchFamily="2" charset="-122"/>
                        </a:rPr>
                        <a:t>Yes</a:t>
                      </a:r>
                      <a:endParaRPr lang="en-US" altLang="zh-CN" sz="1200" b="0" i="0" u="none" strike="noStrike" dirty="0">
                        <a:solidFill>
                          <a:schemeClr val="bg1"/>
                        </a:solidFill>
                        <a:effectLst/>
                        <a:latin typeface="+mn-lt"/>
                        <a:ea typeface="等线" panose="02010600030101010101" pitchFamily="2" charset="-122"/>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Yes</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182935978"/>
                  </a:ext>
                </a:extLst>
              </a:tr>
              <a:tr h="292084">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Headset cable length</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1.2m (from headset to QD jack)</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1.3m (from headset to QD jack)</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1735357087"/>
                  </a:ext>
                </a:extLst>
              </a:tr>
              <a:tr h="292084">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altLang="zh-CN" sz="1200" b="1" i="0" u="none" strike="noStrike" dirty="0" smtClean="0">
                          <a:solidFill>
                            <a:schemeClr val="bg1"/>
                          </a:solidFill>
                          <a:effectLst/>
                          <a:latin typeface="+mj-lt"/>
                          <a:ea typeface="等线" panose="02010600030101010101" pitchFamily="2" charset="-122"/>
                        </a:rPr>
                        <a:t>USB/QD to RJ cable length</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0.9m(QD to RJ cable)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0.10m(QD to RJ cable)</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2255165291"/>
                  </a:ext>
                </a:extLst>
              </a:tr>
              <a:tr h="292084">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Cable length in total</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2.1m</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2.1m</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3171639559"/>
                  </a:ext>
                </a:extLst>
              </a:tr>
              <a:tr h="292084">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rtl="0" fontAlgn="ctr"/>
                      <a:r>
                        <a:rPr lang="en-US" sz="1200" b="1" i="0" u="none" strike="noStrike" dirty="0" smtClean="0">
                          <a:solidFill>
                            <a:schemeClr val="bg1"/>
                          </a:solidFill>
                          <a:effectLst/>
                          <a:latin typeface="+mj-lt"/>
                          <a:ea typeface="等线" panose="02010600030101010101" pitchFamily="2" charset="-122"/>
                        </a:rPr>
                        <a:t>Connection</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QD to RJ </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a:solidFill>
                            <a:schemeClr val="bg1"/>
                          </a:solidFill>
                          <a:effectLst/>
                          <a:latin typeface="+mn-lt"/>
                          <a:ea typeface="等线" panose="02010600030101010101" pitchFamily="2" charset="-122"/>
                        </a:rPr>
                        <a:t>QD to RJ </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993843540"/>
                  </a:ext>
                </a:extLst>
              </a:tr>
              <a:tr h="815779">
                <a:tc>
                  <a:txBody>
                    <a:bodyPr/>
                    <a:lstStyle/>
                    <a:p>
                      <a:pPr algn="ctr" rtl="0" fontAlgn="ctr"/>
                      <a:r>
                        <a:rPr lang="en-US" sz="1200" b="1" i="0" u="none" strike="noStrike" dirty="0" smtClean="0">
                          <a:solidFill>
                            <a:schemeClr val="bg1"/>
                          </a:solidFill>
                          <a:effectLst/>
                          <a:latin typeface="+mj-lt"/>
                          <a:ea typeface="等线" panose="02010600030101010101" pitchFamily="2" charset="-122"/>
                        </a:rPr>
                        <a:t>Weight</a:t>
                      </a:r>
                      <a:endParaRPr lang="en-US" sz="1200" b="1" i="0" u="none" strike="noStrike" dirty="0">
                        <a:solidFill>
                          <a:schemeClr val="bg1"/>
                        </a:solidFill>
                        <a:effectLst/>
                        <a:latin typeface="+mj-lt"/>
                        <a:ea typeface="等线" panose="02010600030101010101" pitchFamily="2" charset="-122"/>
                      </a:endParaRPr>
                    </a:p>
                  </a:txBody>
                  <a:tcPr marL="0" marR="0" marT="0" marB="0" anchor="ctr">
                    <a:lnL w="952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YHS34 Mono：72g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YHS34 Dual：106g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YHS34 Mono：68g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YHS34 Dual：98g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tc>
                  <a:txBody>
                    <a:bodyPr/>
                    <a:lstStyle/>
                    <a:p>
                      <a:pPr algn="ctr" fontAlgn="ctr"/>
                      <a:r>
                        <a:rPr lang="en-US" sz="1200" b="0" i="0" u="none" strike="noStrike" dirty="0">
                          <a:solidFill>
                            <a:schemeClr val="bg1"/>
                          </a:solidFill>
                          <a:effectLst/>
                          <a:latin typeface="+mn-lt"/>
                          <a:ea typeface="等线" panose="02010600030101010101" pitchFamily="2" charset="-122"/>
                        </a:rPr>
                        <a:t>YHS36 Mono：124g</a:t>
                      </a:r>
                      <a:br>
                        <a:rPr lang="en-US" sz="1200" b="0" i="0" u="none" strike="noStrike" dirty="0">
                          <a:solidFill>
                            <a:schemeClr val="bg1"/>
                          </a:solidFill>
                          <a:effectLst/>
                          <a:latin typeface="+mn-lt"/>
                          <a:ea typeface="等线" panose="02010600030101010101" pitchFamily="2" charset="-122"/>
                        </a:rPr>
                      </a:br>
                      <a:r>
                        <a:rPr lang="en-US" sz="1200" b="0" i="0" u="none" strike="noStrike" dirty="0">
                          <a:solidFill>
                            <a:schemeClr val="bg1"/>
                          </a:solidFill>
                          <a:effectLst/>
                          <a:latin typeface="+mn-lt"/>
                          <a:ea typeface="等线" panose="02010600030101010101" pitchFamily="2" charset="-122"/>
                        </a:rPr>
                        <a:t>YHS36 Dual：170g</a:t>
                      </a:r>
                    </a:p>
                  </a:txBody>
                  <a:tcPr marL="9525"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9000"/>
                      </a:schemeClr>
                    </a:solidFill>
                  </a:tcPr>
                </a:tc>
                <a:extLst>
                  <a:ext uri="{0D108BD9-81ED-4DB2-BD59-A6C34878D82A}">
                    <a16:rowId xmlns:a16="http://schemas.microsoft.com/office/drawing/2014/main" val="441792036"/>
                  </a:ext>
                </a:extLst>
              </a:tr>
            </a:tbl>
          </a:graphicData>
        </a:graphic>
      </p:graphicFrame>
      <p:sp>
        <p:nvSpPr>
          <p:cNvPr id="11" name="文本框 41">
            <a:extLst>
              <a:ext uri="{FF2B5EF4-FFF2-40B4-BE49-F238E27FC236}">
                <a16:creationId xmlns:a16="http://schemas.microsoft.com/office/drawing/2014/main" id="{28A813B9-5631-49EE-B6B5-0B2EECE510FD}"/>
              </a:ext>
            </a:extLst>
          </p:cNvPr>
          <p:cNvSpPr txBox="1"/>
          <p:nvPr/>
        </p:nvSpPr>
        <p:spPr>
          <a:xfrm>
            <a:off x="377305" y="298696"/>
            <a:ext cx="9811724" cy="430887"/>
          </a:xfrm>
          <a:prstGeom prst="rect">
            <a:avLst/>
          </a:prstGeom>
          <a:noFill/>
        </p:spPr>
        <p:txBody>
          <a:bodyPr wrap="square" lIns="0" tIns="0" rIns="0" bIns="0" rtlCol="0">
            <a:spAutoFit/>
          </a:bodyPr>
          <a:lstStyle/>
          <a:p>
            <a:pPr defTabSz="914232"/>
            <a:r>
              <a:rPr lang="en-US" altLang="zh-CN" sz="2800" dirty="0" smtClean="0">
                <a:solidFill>
                  <a:srgbClr val="00FFC6"/>
                </a:solidFill>
                <a:latin typeface="Helvetica" panose="020B0604020202030204" pitchFamily="34" charset="0"/>
                <a:cs typeface="+mn-ea"/>
                <a:sym typeface="+mn-lt"/>
              </a:rPr>
              <a:t>YHS </a:t>
            </a:r>
            <a:r>
              <a:rPr lang="en-US" altLang="zh-CN" sz="2800" dirty="0">
                <a:solidFill>
                  <a:srgbClr val="00FFC6"/>
                </a:solidFill>
                <a:latin typeface="Helvetica" panose="020B0604020202030204" pitchFamily="34" charset="0"/>
                <a:cs typeface="+mn-ea"/>
                <a:sym typeface="+mn-lt"/>
              </a:rPr>
              <a:t>USB Wired Headset Series</a:t>
            </a:r>
            <a:endParaRPr lang="en-US" altLang="zh-CN" sz="2800" dirty="0" smtClean="0">
              <a:solidFill>
                <a:srgbClr val="00FFC6"/>
              </a:solidFill>
              <a:latin typeface="Helvetica" panose="020B0604020202030204" pitchFamily="34" charset="0"/>
              <a:cs typeface="+mn-ea"/>
              <a:sym typeface="+mn-lt"/>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2611" y="1015881"/>
            <a:ext cx="1178707" cy="1215453"/>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5211"/>
          <a:stretch/>
        </p:blipFill>
        <p:spPr>
          <a:xfrm>
            <a:off x="5459497" y="1015881"/>
            <a:ext cx="1383091" cy="1209521"/>
          </a:xfrm>
          <a:prstGeom prst="rect">
            <a:avLst/>
          </a:prstGeom>
        </p:spPr>
      </p:pic>
    </p:spTree>
    <p:extLst>
      <p:ext uri="{BB962C8B-B14F-4D97-AF65-F5344CB8AC3E}">
        <p14:creationId xmlns:p14="http://schemas.microsoft.com/office/powerpoint/2010/main" val="341839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p:cNvSpPr txBox="1">
            <a:spLocks/>
          </p:cNvSpPr>
          <p:nvPr/>
        </p:nvSpPr>
        <p:spPr>
          <a:xfrm>
            <a:off x="-80715" y="2874692"/>
            <a:ext cx="12188389" cy="1760568"/>
          </a:xfrm>
          <a:prstGeom prst="rect">
            <a:avLst/>
          </a:prstGeom>
        </p:spPr>
        <p:txBody>
          <a:bodyPr>
            <a:noAutofit/>
          </a:bodyPr>
          <a:lstStyle>
            <a:lvl1pPr algn="l" defTabSz="1439997" rtl="0" eaLnBrk="1" latinLnBrk="0" hangingPunct="1">
              <a:lnSpc>
                <a:spcPct val="90000"/>
              </a:lnSpc>
              <a:spcBef>
                <a:spcPct val="0"/>
              </a:spcBef>
              <a:buNone/>
              <a:defRPr sz="6929" kern="1200">
                <a:solidFill>
                  <a:schemeClr val="tx1"/>
                </a:solidFill>
                <a:latin typeface="+mj-lt"/>
                <a:ea typeface="+mj-ea"/>
                <a:cs typeface="+mj-cs"/>
              </a:defRPr>
            </a:lvl1pPr>
          </a:lstStyle>
          <a:p>
            <a:pPr algn="ctr">
              <a:lnSpc>
                <a:spcPct val="100000"/>
              </a:lnSpc>
            </a:pPr>
            <a:r>
              <a:rPr lang="en-US" altLang="zh-CN" sz="7302" b="1" dirty="0">
                <a:solidFill>
                  <a:schemeClr val="bg1"/>
                </a:solidFill>
                <a:latin typeface="+mn-lt"/>
                <a:ea typeface="+mn-ea"/>
                <a:cs typeface="+mn-ea"/>
                <a:sym typeface="+mn-lt"/>
              </a:rPr>
              <a:t>Thanks!</a:t>
            </a:r>
            <a:endParaRPr lang="zh-CN" altLang="en-US" sz="7302" dirty="0">
              <a:solidFill>
                <a:schemeClr val="bg1"/>
              </a:solidFill>
              <a:latin typeface="+mn-lt"/>
              <a:ea typeface="+mn-ea"/>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37" y="6230198"/>
            <a:ext cx="1212683" cy="256110"/>
          </a:xfrm>
          <a:prstGeom prst="rect">
            <a:avLst/>
          </a:prstGeom>
        </p:spPr>
      </p:pic>
    </p:spTree>
    <p:extLst>
      <p:ext uri="{BB962C8B-B14F-4D97-AF65-F5344CB8AC3E}">
        <p14:creationId xmlns:p14="http://schemas.microsoft.com/office/powerpoint/2010/main" val="252696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3426847"/>
            <a:ext cx="12144883" cy="2886079"/>
          </a:xfrm>
          <a:prstGeom prst="rect">
            <a:avLst/>
          </a:prstGeom>
          <a:solidFill>
            <a:schemeClr val="bg1">
              <a:lumMod val="9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ea typeface="等线"/>
              <a:cs typeface="+mn-cs"/>
            </a:endParaRPr>
          </a:p>
        </p:txBody>
      </p:sp>
      <p:sp>
        <p:nvSpPr>
          <p:cNvPr id="14" name="矩形 13"/>
          <p:cNvSpPr/>
          <p:nvPr/>
        </p:nvSpPr>
        <p:spPr>
          <a:xfrm rot="5400000">
            <a:off x="10724704" y="4847032"/>
            <a:ext cx="2886078"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6" name="对角圆角矩形 5"/>
          <p:cNvSpPr/>
          <p:nvPr/>
        </p:nvSpPr>
        <p:spPr>
          <a:xfrm>
            <a:off x="545422" y="1674385"/>
            <a:ext cx="3198407" cy="920837"/>
          </a:xfrm>
          <a:prstGeom prst="round2DiagRect">
            <a:avLst/>
          </a:prstGeom>
          <a:gradFill>
            <a:gsLst>
              <a:gs pos="0">
                <a:srgbClr val="00F4BE"/>
              </a:gs>
              <a:gs pos="100000">
                <a:srgbClr val="5845EA"/>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146661" y="4624571"/>
            <a:ext cx="10562119" cy="1585049"/>
          </a:xfrm>
          <a:prstGeom prst="rect">
            <a:avLst/>
          </a:prstGeom>
          <a:noFill/>
        </p:spPr>
        <p:txBody>
          <a:bodyPr wrap="square" rtlCol="0">
            <a:spAutoFit/>
          </a:bodyPr>
          <a:lstStyle/>
          <a:p>
            <a:pPr>
              <a:lnSpc>
                <a:spcPct val="150000"/>
              </a:lnSpc>
            </a:pPr>
            <a:r>
              <a:rPr lang="en-US" altLang="zh-CN" b="1" dirty="0" smtClean="0">
                <a:solidFill>
                  <a:schemeClr val="bg1"/>
                </a:solidFill>
                <a:latin typeface="Arial" panose="020B0604020202020204" pitchFamily="34" charset="0"/>
                <a:cs typeface="Arial" panose="020B0604020202020204" pitchFamily="34" charset="0"/>
              </a:rPr>
              <a:t>For Yealink Distributor</a:t>
            </a:r>
            <a:r>
              <a:rPr lang="zh-CN" altLang="en-US" dirty="0" smtClean="0">
                <a:solidFill>
                  <a:schemeClr val="bg1"/>
                </a:solidFill>
                <a:latin typeface="Arial" panose="020B0604020202020204" pitchFamily="34" charset="0"/>
                <a:cs typeface="Arial" panose="020B0604020202020204" pitchFamily="34" charset="0"/>
              </a:rPr>
              <a:t>：</a:t>
            </a:r>
            <a:endParaRPr lang="en-US" altLang="zh-CN" dirty="0" smtClean="0">
              <a:solidFill>
                <a:schemeClr val="bg1"/>
              </a:solidFill>
              <a:latin typeface="Arial" panose="020B0604020202020204" pitchFamily="34" charset="0"/>
              <a:cs typeface="Arial" panose="020B0604020202020204" pitchFamily="34" charset="0"/>
            </a:endParaRPr>
          </a:p>
          <a:p>
            <a:pPr marL="285750" indent="-285750">
              <a:lnSpc>
                <a:spcPts val="28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rPr>
              <a:t>Expand sales </a:t>
            </a:r>
            <a:r>
              <a:rPr lang="en-US" altLang="zh-CN" dirty="0" smtClean="0">
                <a:solidFill>
                  <a:schemeClr val="bg1"/>
                </a:solidFill>
                <a:latin typeface="Arial" panose="020B0604020202020204" pitchFamily="34" charset="0"/>
                <a:cs typeface="Arial" panose="020B0604020202020204" pitchFamily="34" charset="0"/>
              </a:rPr>
              <a:t>product </a:t>
            </a:r>
            <a:r>
              <a:rPr lang="en-US" altLang="zh-CN" dirty="0">
                <a:solidFill>
                  <a:schemeClr val="bg1"/>
                </a:solidFill>
                <a:latin typeface="Arial" panose="020B0604020202020204" pitchFamily="34" charset="0"/>
                <a:cs typeface="Arial" panose="020B0604020202020204" pitchFamily="34" charset="0"/>
              </a:rPr>
              <a:t>categories, provide more complete products and services, and improve customer </a:t>
            </a:r>
            <a:r>
              <a:rPr lang="en-US" altLang="zh-CN" dirty="0" smtClean="0">
                <a:solidFill>
                  <a:schemeClr val="bg1"/>
                </a:solidFill>
                <a:latin typeface="Arial" panose="020B0604020202020204" pitchFamily="34" charset="0"/>
                <a:cs typeface="Arial" panose="020B0604020202020204" pitchFamily="34" charset="0"/>
              </a:rPr>
              <a:t>stickiness</a:t>
            </a:r>
          </a:p>
          <a:p>
            <a:pPr marL="285750" indent="-285750">
              <a:lnSpc>
                <a:spcPts val="28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rPr>
              <a:t>Expand sales channels and drive the rapid development of overall performance</a:t>
            </a:r>
            <a:endParaRPr lang="en-US" altLang="zh-CN" dirty="0" smtClean="0">
              <a:solidFill>
                <a:schemeClr val="bg1"/>
              </a:solidFill>
              <a:latin typeface="Arial" panose="020B0604020202020204" pitchFamily="34" charset="0"/>
              <a:cs typeface="Arial" panose="020B0604020202020204" pitchFamily="34" charset="0"/>
            </a:endParaRPr>
          </a:p>
        </p:txBody>
      </p:sp>
      <p:sp>
        <p:nvSpPr>
          <p:cNvPr id="3" name="矩形 2"/>
          <p:cNvSpPr/>
          <p:nvPr/>
        </p:nvSpPr>
        <p:spPr>
          <a:xfrm>
            <a:off x="1146661" y="3538359"/>
            <a:ext cx="9327773" cy="923330"/>
          </a:xfrm>
          <a:prstGeom prst="rect">
            <a:avLst/>
          </a:prstGeom>
        </p:spPr>
        <p:txBody>
          <a:bodyPr wrap="square">
            <a:spAutoFit/>
          </a:bodyPr>
          <a:lstStyle/>
          <a:p>
            <a:pPr>
              <a:lnSpc>
                <a:spcPct val="150000"/>
              </a:lnSpc>
            </a:pPr>
            <a:r>
              <a:rPr lang="en-US" altLang="zh-CN" b="1" dirty="0" smtClean="0">
                <a:solidFill>
                  <a:schemeClr val="bg1"/>
                </a:solidFill>
                <a:latin typeface="Arial" panose="020B0604020202020204" pitchFamily="34" charset="0"/>
                <a:cs typeface="Arial" panose="020B0604020202020204" pitchFamily="34" charset="0"/>
              </a:rPr>
              <a:t>For Yealink</a:t>
            </a:r>
            <a:r>
              <a:rPr lang="zh-CN" altLang="en-US" dirty="0" smtClean="0">
                <a:solidFill>
                  <a:schemeClr val="bg1"/>
                </a:solidFill>
                <a:latin typeface="Arial" panose="020B0604020202020204" pitchFamily="34" charset="0"/>
                <a:cs typeface="Arial" panose="020B0604020202020204" pitchFamily="34" charset="0"/>
              </a:rPr>
              <a:t>：</a:t>
            </a:r>
            <a:endParaRPr lang="en-US" altLang="zh-CN"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zh-CN" dirty="0">
                <a:solidFill>
                  <a:schemeClr val="bg1"/>
                </a:solidFill>
                <a:latin typeface="Arial" panose="020B0604020202020204" pitchFamily="34" charset="0"/>
                <a:cs typeface="Arial" panose="020B0604020202020204" pitchFamily="34" charset="0"/>
              </a:rPr>
              <a:t>Successfully ranked among the industry's top </a:t>
            </a:r>
            <a:r>
              <a:rPr lang="en-US" altLang="zh-CN" dirty="0" smtClean="0">
                <a:solidFill>
                  <a:schemeClr val="bg1"/>
                </a:solidFill>
                <a:latin typeface="Arial" panose="020B0604020202020204" pitchFamily="34" charset="0"/>
                <a:cs typeface="Arial" panose="020B0604020202020204" pitchFamily="34" charset="0"/>
              </a:rPr>
              <a:t>headset </a:t>
            </a:r>
            <a:r>
              <a:rPr lang="en-US" altLang="zh-CN" dirty="0">
                <a:solidFill>
                  <a:schemeClr val="bg1"/>
                </a:solidFill>
                <a:latin typeface="Arial" panose="020B0604020202020204" pitchFamily="34" charset="0"/>
                <a:cs typeface="Arial" panose="020B0604020202020204" pitchFamily="34" charset="0"/>
              </a:rPr>
              <a:t>manufacturers</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9539"/>
          <a:stretch/>
        </p:blipFill>
        <p:spPr>
          <a:xfrm>
            <a:off x="2479306" y="703381"/>
            <a:ext cx="2604576" cy="2879224"/>
          </a:xfrm>
          <a:prstGeom prst="rect">
            <a:avLst/>
          </a:prstGeom>
        </p:spPr>
      </p:pic>
      <p:sp>
        <p:nvSpPr>
          <p:cNvPr id="4" name="矩形 3"/>
          <p:cNvSpPr/>
          <p:nvPr/>
        </p:nvSpPr>
        <p:spPr>
          <a:xfrm>
            <a:off x="663192" y="1793043"/>
            <a:ext cx="3283818" cy="707886"/>
          </a:xfrm>
          <a:prstGeom prst="rect">
            <a:avLst/>
          </a:prstGeom>
        </p:spPr>
        <p:txBody>
          <a:bodyPr wrap="square">
            <a:spAutoFit/>
          </a:bodyPr>
          <a:lstStyle/>
          <a:p>
            <a:pPr>
              <a:lnSpc>
                <a:spcPts val="2400"/>
              </a:lnSpc>
            </a:pPr>
            <a:r>
              <a:rPr lang="en-US" altLang="zh-CN" b="1" dirty="0" smtClean="0">
                <a:solidFill>
                  <a:srgbClr val="2D323E"/>
                </a:solidFill>
                <a:latin typeface="Arial" panose="020B0604020202020204" pitchFamily="34" charset="0"/>
                <a:cs typeface="Arial" panose="020B0604020202020204" pitchFamily="34" charset="0"/>
              </a:rPr>
              <a:t>Great Success in</a:t>
            </a:r>
          </a:p>
          <a:p>
            <a:pPr>
              <a:lnSpc>
                <a:spcPts val="2400"/>
              </a:lnSpc>
            </a:pPr>
            <a:r>
              <a:rPr lang="en-US" altLang="zh-CN" b="1" dirty="0" smtClean="0">
                <a:solidFill>
                  <a:srgbClr val="2D323E"/>
                </a:solidFill>
                <a:latin typeface="Arial" panose="020B0604020202020204" pitchFamily="34" charset="0"/>
                <a:cs typeface="Arial" panose="020B0604020202020204" pitchFamily="34" charset="0"/>
              </a:rPr>
              <a:t>WH6X DECT Headsets</a:t>
            </a:r>
            <a:endParaRPr lang="en-US" altLang="zh-CN" b="1" dirty="0">
              <a:solidFill>
                <a:srgbClr val="2D323E"/>
              </a:solidFill>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1355" y="720165"/>
            <a:ext cx="2197612" cy="2312690"/>
          </a:xfrm>
          <a:prstGeom prst="rect">
            <a:avLst/>
          </a:prstGeom>
        </p:spPr>
      </p:pic>
      <p:sp>
        <p:nvSpPr>
          <p:cNvPr id="19" name="矩形 18"/>
          <p:cNvSpPr/>
          <p:nvPr/>
        </p:nvSpPr>
        <p:spPr>
          <a:xfrm>
            <a:off x="7919596" y="1434910"/>
            <a:ext cx="543739" cy="523220"/>
          </a:xfrm>
          <a:prstGeom prst="rect">
            <a:avLst/>
          </a:prstGeom>
        </p:spPr>
        <p:txBody>
          <a:bodyPr wrap="none">
            <a:spAutoFit/>
          </a:bodyPr>
          <a:lstStyle/>
          <a:p>
            <a:r>
              <a:rPr lang="en-US" altLang="zh-CN" sz="1400" dirty="0" smtClean="0">
                <a:solidFill>
                  <a:schemeClr val="bg1"/>
                </a:solidFill>
              </a:rPr>
              <a:t>Poly</a:t>
            </a:r>
          </a:p>
          <a:p>
            <a:r>
              <a:rPr lang="en-US" altLang="zh-CN" sz="1400" dirty="0" smtClean="0">
                <a:solidFill>
                  <a:schemeClr val="bg1"/>
                </a:solidFill>
              </a:rPr>
              <a:t>40</a:t>
            </a:r>
            <a:r>
              <a:rPr lang="en-US" altLang="zh-CN" sz="1400" dirty="0">
                <a:solidFill>
                  <a:schemeClr val="bg1"/>
                </a:solidFill>
              </a:rPr>
              <a:t>%</a:t>
            </a:r>
            <a:endParaRPr lang="zh-CN" altLang="en-US" sz="1400" dirty="0"/>
          </a:p>
        </p:txBody>
      </p:sp>
      <p:sp>
        <p:nvSpPr>
          <p:cNvPr id="20" name="矩形 19"/>
          <p:cNvSpPr/>
          <p:nvPr/>
        </p:nvSpPr>
        <p:spPr>
          <a:xfrm>
            <a:off x="7039627" y="2001400"/>
            <a:ext cx="631904" cy="523220"/>
          </a:xfrm>
          <a:prstGeom prst="rect">
            <a:avLst/>
          </a:prstGeom>
        </p:spPr>
        <p:txBody>
          <a:bodyPr wrap="none">
            <a:spAutoFit/>
          </a:bodyPr>
          <a:lstStyle/>
          <a:p>
            <a:r>
              <a:rPr lang="en-US" altLang="zh-CN" sz="1400" dirty="0" smtClean="0">
                <a:solidFill>
                  <a:srgbClr val="181D23"/>
                </a:solidFill>
              </a:rPr>
              <a:t>Jabra</a:t>
            </a:r>
          </a:p>
          <a:p>
            <a:r>
              <a:rPr lang="en-US" altLang="zh-CN" sz="1400" dirty="0" smtClean="0">
                <a:solidFill>
                  <a:srgbClr val="181D23"/>
                </a:solidFill>
              </a:rPr>
              <a:t>35</a:t>
            </a:r>
            <a:r>
              <a:rPr lang="en-US" altLang="zh-CN" sz="1400" dirty="0">
                <a:solidFill>
                  <a:srgbClr val="181D23"/>
                </a:solidFill>
              </a:rPr>
              <a:t>%</a:t>
            </a:r>
            <a:endParaRPr lang="zh-CN" altLang="en-US" sz="1400" dirty="0">
              <a:solidFill>
                <a:srgbClr val="181D23"/>
              </a:solidFill>
            </a:endParaRPr>
          </a:p>
        </p:txBody>
      </p:sp>
      <p:sp>
        <p:nvSpPr>
          <p:cNvPr id="21" name="矩形 20"/>
          <p:cNvSpPr/>
          <p:nvPr/>
        </p:nvSpPr>
        <p:spPr>
          <a:xfrm>
            <a:off x="6994743" y="1089408"/>
            <a:ext cx="721672" cy="523220"/>
          </a:xfrm>
          <a:prstGeom prst="rect">
            <a:avLst/>
          </a:prstGeom>
        </p:spPr>
        <p:txBody>
          <a:bodyPr wrap="none">
            <a:spAutoFit/>
          </a:bodyPr>
          <a:lstStyle/>
          <a:p>
            <a:r>
              <a:rPr lang="en-US" altLang="zh-CN" sz="1400" dirty="0" smtClean="0">
                <a:solidFill>
                  <a:srgbClr val="181D23"/>
                </a:solidFill>
              </a:rPr>
              <a:t>Others</a:t>
            </a:r>
          </a:p>
          <a:p>
            <a:r>
              <a:rPr lang="en-US" altLang="zh-CN" sz="1400" dirty="0" smtClean="0">
                <a:solidFill>
                  <a:srgbClr val="181D23"/>
                </a:solidFill>
              </a:rPr>
              <a:t>18%</a:t>
            </a:r>
            <a:endParaRPr lang="zh-CN" altLang="en-US" sz="1400" dirty="0">
              <a:solidFill>
                <a:srgbClr val="181D23"/>
              </a:solidFill>
            </a:endParaRPr>
          </a:p>
        </p:txBody>
      </p:sp>
      <p:sp>
        <p:nvSpPr>
          <p:cNvPr id="22" name="矩形 21"/>
          <p:cNvSpPr/>
          <p:nvPr/>
        </p:nvSpPr>
        <p:spPr>
          <a:xfrm>
            <a:off x="7417967" y="2906732"/>
            <a:ext cx="582211" cy="307777"/>
          </a:xfrm>
          <a:prstGeom prst="rect">
            <a:avLst/>
          </a:prstGeom>
        </p:spPr>
        <p:txBody>
          <a:bodyPr wrap="none">
            <a:spAutoFit/>
          </a:bodyPr>
          <a:lstStyle/>
          <a:p>
            <a:r>
              <a:rPr lang="en-US" altLang="zh-CN" sz="1400" dirty="0" smtClean="0">
                <a:solidFill>
                  <a:schemeClr val="bg1"/>
                </a:solidFill>
              </a:rPr>
              <a:t>2021</a:t>
            </a:r>
            <a:endParaRPr lang="zh-CN" altLang="en-US" sz="1400" dirty="0">
              <a:solidFill>
                <a:schemeClr val="bg1"/>
              </a:solidFill>
            </a:endParaRPr>
          </a:p>
        </p:txBody>
      </p:sp>
      <p:cxnSp>
        <p:nvCxnSpPr>
          <p:cNvPr id="24" name="直接连接符 23"/>
          <p:cNvCxnSpPr/>
          <p:nvPr/>
        </p:nvCxnSpPr>
        <p:spPr>
          <a:xfrm>
            <a:off x="6627110" y="1646081"/>
            <a:ext cx="26845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656" y="796953"/>
            <a:ext cx="2130985" cy="2122606"/>
          </a:xfrm>
          <a:prstGeom prst="rect">
            <a:avLst/>
          </a:prstGeom>
        </p:spPr>
      </p:pic>
      <p:sp>
        <p:nvSpPr>
          <p:cNvPr id="26" name="矩形 25"/>
          <p:cNvSpPr/>
          <p:nvPr/>
        </p:nvSpPr>
        <p:spPr>
          <a:xfrm>
            <a:off x="10246303" y="1646081"/>
            <a:ext cx="721672" cy="523220"/>
          </a:xfrm>
          <a:prstGeom prst="rect">
            <a:avLst/>
          </a:prstGeom>
        </p:spPr>
        <p:txBody>
          <a:bodyPr wrap="none">
            <a:spAutoFit/>
          </a:bodyPr>
          <a:lstStyle/>
          <a:p>
            <a:r>
              <a:rPr lang="en-US" altLang="zh-CN" sz="1400" dirty="0" smtClean="0">
                <a:solidFill>
                  <a:srgbClr val="181D23"/>
                </a:solidFill>
              </a:rPr>
              <a:t>Others</a:t>
            </a:r>
          </a:p>
          <a:p>
            <a:r>
              <a:rPr lang="en-US" altLang="zh-CN" sz="1400" dirty="0" smtClean="0">
                <a:solidFill>
                  <a:srgbClr val="181D23"/>
                </a:solidFill>
              </a:rPr>
              <a:t>70%</a:t>
            </a:r>
            <a:endParaRPr lang="zh-CN" altLang="en-US" sz="1400" dirty="0">
              <a:solidFill>
                <a:srgbClr val="181D23"/>
              </a:solidFill>
            </a:endParaRPr>
          </a:p>
        </p:txBody>
      </p:sp>
      <p:sp>
        <p:nvSpPr>
          <p:cNvPr id="27" name="矩形 26"/>
          <p:cNvSpPr/>
          <p:nvPr/>
        </p:nvSpPr>
        <p:spPr>
          <a:xfrm>
            <a:off x="9245668" y="1655114"/>
            <a:ext cx="772969" cy="523220"/>
          </a:xfrm>
          <a:prstGeom prst="rect">
            <a:avLst/>
          </a:prstGeom>
        </p:spPr>
        <p:txBody>
          <a:bodyPr wrap="none">
            <a:spAutoFit/>
          </a:bodyPr>
          <a:lstStyle/>
          <a:p>
            <a:r>
              <a:rPr lang="en-US" altLang="zh-CN" sz="1400" dirty="0" smtClean="0">
                <a:solidFill>
                  <a:srgbClr val="333746"/>
                </a:solidFill>
              </a:rPr>
              <a:t>Yealink</a:t>
            </a:r>
          </a:p>
          <a:p>
            <a:r>
              <a:rPr lang="en-US" altLang="zh-CN" sz="1400" dirty="0" smtClean="0">
                <a:solidFill>
                  <a:srgbClr val="333746"/>
                </a:solidFill>
              </a:rPr>
              <a:t>30%</a:t>
            </a:r>
            <a:endParaRPr lang="zh-CN" altLang="en-US" sz="1400" dirty="0">
              <a:solidFill>
                <a:srgbClr val="333746"/>
              </a:solidFill>
            </a:endParaRPr>
          </a:p>
        </p:txBody>
      </p:sp>
      <p:sp>
        <p:nvSpPr>
          <p:cNvPr id="23" name="矩形 22"/>
          <p:cNvSpPr/>
          <p:nvPr/>
        </p:nvSpPr>
        <p:spPr>
          <a:xfrm>
            <a:off x="5606763" y="1504722"/>
            <a:ext cx="1082348" cy="307777"/>
          </a:xfrm>
          <a:prstGeom prst="rect">
            <a:avLst/>
          </a:prstGeom>
        </p:spPr>
        <p:txBody>
          <a:bodyPr wrap="none">
            <a:spAutoFit/>
          </a:bodyPr>
          <a:lstStyle/>
          <a:p>
            <a:r>
              <a:rPr lang="en-US" altLang="zh-CN" sz="1400" dirty="0" smtClean="0">
                <a:solidFill>
                  <a:schemeClr val="bg1"/>
                </a:solidFill>
              </a:rPr>
              <a:t>Yealink 7%</a:t>
            </a:r>
            <a:endParaRPr lang="zh-CN" altLang="en-US" sz="1400" dirty="0"/>
          </a:p>
        </p:txBody>
      </p:sp>
      <p:sp>
        <p:nvSpPr>
          <p:cNvPr id="28" name="矩形 27"/>
          <p:cNvSpPr/>
          <p:nvPr/>
        </p:nvSpPr>
        <p:spPr>
          <a:xfrm>
            <a:off x="9941988" y="2906732"/>
            <a:ext cx="582211" cy="307777"/>
          </a:xfrm>
          <a:prstGeom prst="rect">
            <a:avLst/>
          </a:prstGeom>
        </p:spPr>
        <p:txBody>
          <a:bodyPr wrap="none">
            <a:spAutoFit/>
          </a:bodyPr>
          <a:lstStyle/>
          <a:p>
            <a:r>
              <a:rPr lang="en-US" altLang="zh-CN" sz="1400" dirty="0" smtClean="0">
                <a:solidFill>
                  <a:schemeClr val="bg1"/>
                </a:solidFill>
              </a:rPr>
              <a:t>2025</a:t>
            </a:r>
            <a:endParaRPr lang="zh-CN" altLang="en-US" sz="1400" dirty="0">
              <a:solidFill>
                <a:schemeClr val="bg1"/>
              </a:solidFill>
            </a:endParaRPr>
          </a:p>
        </p:txBody>
      </p:sp>
      <p:sp>
        <p:nvSpPr>
          <p:cNvPr id="29" name="文本框 41">
            <a:extLst>
              <a:ext uri="{FF2B5EF4-FFF2-40B4-BE49-F238E27FC236}">
                <a16:creationId xmlns:a16="http://schemas.microsoft.com/office/drawing/2014/main" id="{28A813B9-5631-49EE-B6B5-0B2EECE510FD}"/>
              </a:ext>
            </a:extLst>
          </p:cNvPr>
          <p:cNvSpPr txBox="1"/>
          <p:nvPr/>
        </p:nvSpPr>
        <p:spPr>
          <a:xfrm>
            <a:off x="377306" y="298696"/>
            <a:ext cx="1144960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Why </a:t>
            </a:r>
            <a:r>
              <a:rPr lang="en-US" altLang="zh-CN" sz="2800" dirty="0" smtClean="0">
                <a:solidFill>
                  <a:srgbClr val="00FFC6"/>
                </a:solidFill>
                <a:latin typeface="Helvetica" panose="020B0604020202030204" pitchFamily="34" charset="0"/>
                <a:cs typeface="+mn-ea"/>
                <a:sym typeface="+mn-lt"/>
              </a:rPr>
              <a:t>Yealink Headsets – </a:t>
            </a:r>
            <a:r>
              <a:rPr lang="en-US" altLang="zh-CN" sz="2800" dirty="0">
                <a:solidFill>
                  <a:srgbClr val="00FFC6"/>
                </a:solidFill>
                <a:latin typeface="Helvetica" panose="020B0604020202030204" pitchFamily="34" charset="0"/>
                <a:cs typeface="+mn-ea"/>
                <a:sym typeface="+mn-lt"/>
              </a:rPr>
              <a:t>Great </a:t>
            </a:r>
            <a:r>
              <a:rPr lang="en-US" altLang="zh-CN" sz="2800" dirty="0" smtClean="0">
                <a:solidFill>
                  <a:srgbClr val="00FFC6"/>
                </a:solidFill>
                <a:latin typeface="Helvetica" panose="020B0604020202030204" pitchFamily="34" charset="0"/>
                <a:cs typeface="+mn-ea"/>
                <a:sym typeface="+mn-lt"/>
              </a:rPr>
              <a:t>Applause from Market</a:t>
            </a:r>
            <a:endParaRPr lang="en-US" altLang="zh-CN" sz="2800" dirty="0">
              <a:solidFill>
                <a:srgbClr val="00FFC6"/>
              </a:solidFill>
              <a:latin typeface="Helvetica" panose="020B0604020202030204" pitchFamily="34" charset="0"/>
              <a:cs typeface="+mn-ea"/>
              <a:sym typeface="+mn-lt"/>
            </a:endParaRPr>
          </a:p>
        </p:txBody>
      </p:sp>
    </p:spTree>
    <p:extLst>
      <p:ext uri="{BB962C8B-B14F-4D97-AF65-F5344CB8AC3E}">
        <p14:creationId xmlns:p14="http://schemas.microsoft.com/office/powerpoint/2010/main" val="2838111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1"/>
          <p:cNvPicPr>
            <a:picLocks noChangeAspect="1"/>
          </p:cNvPicPr>
          <p:nvPr/>
        </p:nvPicPr>
        <p:blipFill>
          <a:blip r:embed="rId4"/>
          <a:stretch>
            <a:fillRect/>
          </a:stretch>
        </p:blipFill>
        <p:spPr>
          <a:xfrm>
            <a:off x="1" y="4968970"/>
            <a:ext cx="12191999" cy="1419297"/>
          </a:xfrm>
          <a:prstGeom prst="rect">
            <a:avLst/>
          </a:prstGeom>
        </p:spPr>
      </p:pic>
      <p:sp>
        <p:nvSpPr>
          <p:cNvPr id="5" name="文本框 41">
            <a:extLst>
              <a:ext uri="{FF2B5EF4-FFF2-40B4-BE49-F238E27FC236}">
                <a16:creationId xmlns:a16="http://schemas.microsoft.com/office/drawing/2014/main" id="{28A813B9-5631-49EE-B6B5-0B2EECE510FD}"/>
              </a:ext>
            </a:extLst>
          </p:cNvPr>
          <p:cNvSpPr txBox="1"/>
          <p:nvPr/>
        </p:nvSpPr>
        <p:spPr>
          <a:xfrm>
            <a:off x="377306" y="298696"/>
            <a:ext cx="11449604" cy="430887"/>
          </a:xfrm>
          <a:prstGeom prst="rect">
            <a:avLst/>
          </a:prstGeom>
          <a:noFill/>
        </p:spPr>
        <p:txBody>
          <a:bodyPr wrap="square" lIns="0" tIns="0" rIns="0" bIns="0" rtlCol="0">
            <a:spAutoFit/>
          </a:bodyPr>
          <a:lstStyle/>
          <a:p>
            <a:pPr defTabSz="914232"/>
            <a:r>
              <a:rPr lang="en-US" altLang="zh-CN" sz="2800" dirty="0">
                <a:solidFill>
                  <a:srgbClr val="00FFC6"/>
                </a:solidFill>
                <a:latin typeface="Helvetica" panose="020B0604020202030204" pitchFamily="34" charset="0"/>
                <a:cs typeface="+mn-ea"/>
                <a:sym typeface="+mn-lt"/>
              </a:rPr>
              <a:t>Why </a:t>
            </a:r>
            <a:r>
              <a:rPr lang="en-US" altLang="zh-CN" sz="2800" dirty="0" smtClean="0">
                <a:solidFill>
                  <a:srgbClr val="00FFC6"/>
                </a:solidFill>
                <a:latin typeface="Helvetica" panose="020B0604020202030204" pitchFamily="34" charset="0"/>
                <a:cs typeface="+mn-ea"/>
                <a:sym typeface="+mn-lt"/>
              </a:rPr>
              <a:t>Yealink Headsets – </a:t>
            </a:r>
            <a:r>
              <a:rPr lang="en-US" altLang="zh-CN" sz="2800" dirty="0">
                <a:solidFill>
                  <a:srgbClr val="00FFC6"/>
                </a:solidFill>
                <a:latin typeface="Helvetica" panose="020B0604020202030204" pitchFamily="34" charset="0"/>
                <a:cs typeface="+mn-ea"/>
                <a:sym typeface="+mn-lt"/>
              </a:rPr>
              <a:t>Great </a:t>
            </a:r>
            <a:r>
              <a:rPr lang="en-US" altLang="zh-CN" sz="2800" dirty="0" smtClean="0">
                <a:solidFill>
                  <a:srgbClr val="00FFC6"/>
                </a:solidFill>
                <a:latin typeface="Helvetica" panose="020B0604020202030204" pitchFamily="34" charset="0"/>
                <a:cs typeface="+mn-ea"/>
                <a:sym typeface="+mn-lt"/>
              </a:rPr>
              <a:t>Applause from Market</a:t>
            </a:r>
            <a:endParaRPr lang="en-US" altLang="zh-CN" sz="2800" dirty="0">
              <a:solidFill>
                <a:srgbClr val="00FFC6"/>
              </a:solidFill>
              <a:latin typeface="Helvetica" panose="020B0604020202030204" pitchFamily="34" charset="0"/>
              <a:cs typeface="+mn-ea"/>
              <a:sym typeface="+mn-lt"/>
            </a:endParaRPr>
          </a:p>
        </p:txBody>
      </p:sp>
    </p:spTree>
    <p:extLst>
      <p:ext uri="{BB962C8B-B14F-4D97-AF65-F5344CB8AC3E}">
        <p14:creationId xmlns:p14="http://schemas.microsoft.com/office/powerpoint/2010/main" val="2792232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a:srcRect l="6323"/>
          <a:stretch/>
        </p:blipFill>
        <p:spPr>
          <a:xfrm>
            <a:off x="8575287" y="1308546"/>
            <a:ext cx="2757161" cy="1857903"/>
          </a:xfrm>
          <a:prstGeom prst="rect">
            <a:avLst/>
          </a:prstGeom>
        </p:spPr>
      </p:pic>
      <p:sp>
        <p:nvSpPr>
          <p:cNvPr id="48" name="矩形 47"/>
          <p:cNvSpPr/>
          <p:nvPr/>
        </p:nvSpPr>
        <p:spPr>
          <a:xfrm>
            <a:off x="8572448" y="1306993"/>
            <a:ext cx="2781126" cy="4860343"/>
          </a:xfrm>
          <a:prstGeom prst="rect">
            <a:avLst/>
          </a:prstGeom>
          <a:solidFill>
            <a:schemeClr val="bg1">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5996517" y="1306993"/>
            <a:ext cx="2474678" cy="4860343"/>
          </a:xfrm>
          <a:prstGeom prst="rect">
            <a:avLst/>
          </a:prstGeom>
          <a:solidFill>
            <a:schemeClr val="bg1">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421891" y="1306993"/>
            <a:ext cx="2474678" cy="4860343"/>
          </a:xfrm>
          <a:prstGeom prst="rect">
            <a:avLst/>
          </a:prstGeom>
          <a:solidFill>
            <a:schemeClr val="bg1">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858150" y="1306993"/>
            <a:ext cx="2474678" cy="4860343"/>
          </a:xfrm>
          <a:prstGeom prst="rect">
            <a:avLst/>
          </a:prstGeom>
          <a:solidFill>
            <a:schemeClr val="bg1">
              <a:lumMod val="9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29355"/>
          <a:stretch/>
        </p:blipFill>
        <p:spPr>
          <a:xfrm>
            <a:off x="5995561" y="1301043"/>
            <a:ext cx="2477971" cy="1876995"/>
          </a:xfrm>
          <a:prstGeom prst="rect">
            <a:avLst/>
          </a:prstGeom>
        </p:spPr>
      </p:pic>
      <p:sp>
        <p:nvSpPr>
          <p:cNvPr id="72" name="矩形 71"/>
          <p:cNvSpPr/>
          <p:nvPr/>
        </p:nvSpPr>
        <p:spPr>
          <a:xfrm>
            <a:off x="5995560" y="1301042"/>
            <a:ext cx="2475353" cy="1876995"/>
          </a:xfrm>
          <a:prstGeom prst="rect">
            <a:avLst/>
          </a:prstGeom>
          <a:solidFill>
            <a:srgbClr val="121F3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29554"/>
          <a:stretch/>
        </p:blipFill>
        <p:spPr>
          <a:xfrm>
            <a:off x="3422148" y="1301043"/>
            <a:ext cx="2474899" cy="1879947"/>
          </a:xfrm>
          <a:prstGeom prst="rect">
            <a:avLst/>
          </a:prstGeom>
        </p:spPr>
      </p:pic>
      <p:sp>
        <p:nvSpPr>
          <p:cNvPr id="71" name="矩形 70"/>
          <p:cNvSpPr/>
          <p:nvPr/>
        </p:nvSpPr>
        <p:spPr>
          <a:xfrm>
            <a:off x="3420934" y="1301042"/>
            <a:ext cx="2475353" cy="1876995"/>
          </a:xfrm>
          <a:prstGeom prst="rect">
            <a:avLst/>
          </a:prstGeom>
          <a:solidFill>
            <a:srgbClr val="121F3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24117" r="5411"/>
          <a:stretch/>
        </p:blipFill>
        <p:spPr>
          <a:xfrm>
            <a:off x="858643" y="1302121"/>
            <a:ext cx="2475571" cy="1879751"/>
          </a:xfrm>
          <a:prstGeom prst="rect">
            <a:avLst/>
          </a:prstGeom>
        </p:spPr>
      </p:pic>
      <p:sp>
        <p:nvSpPr>
          <p:cNvPr id="12" name="矩形 11"/>
          <p:cNvSpPr/>
          <p:nvPr/>
        </p:nvSpPr>
        <p:spPr>
          <a:xfrm>
            <a:off x="857193" y="1301042"/>
            <a:ext cx="2475353" cy="1876995"/>
          </a:xfrm>
          <a:prstGeom prst="rect">
            <a:avLst/>
          </a:prstGeom>
          <a:solidFill>
            <a:srgbClr val="121F3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840A1DAE-A7CE-4495-933D-82C3E6E9713F}"/>
              </a:ext>
            </a:extLst>
          </p:cNvPr>
          <p:cNvSpPr txBox="1"/>
          <p:nvPr/>
        </p:nvSpPr>
        <p:spPr>
          <a:xfrm>
            <a:off x="366539" y="299582"/>
            <a:ext cx="11611096" cy="400110"/>
          </a:xfrm>
          <a:prstGeom prst="rect">
            <a:avLst/>
          </a:prstGeom>
          <a:noFill/>
        </p:spPr>
        <p:txBody>
          <a:bodyPr wrap="square" lIns="0" tIns="0" rIns="0" bIns="0" rtlCol="0">
            <a:spAutoFit/>
          </a:bodyPr>
          <a:lstStyle/>
          <a:p>
            <a:pPr defTabSz="914232"/>
            <a:r>
              <a:rPr lang="en-US" altLang="zh-CN" sz="2400" dirty="0">
                <a:solidFill>
                  <a:srgbClr val="00FFC6"/>
                </a:solidFill>
                <a:latin typeface="Helvetica" panose="020B0604020202030204" pitchFamily="34" charset="0"/>
                <a:cs typeface="+mn-ea"/>
                <a:sym typeface="+mn-lt"/>
              </a:rPr>
              <a:t>Why Yealink Headsets </a:t>
            </a:r>
            <a:r>
              <a:rPr lang="en-US" altLang="zh-CN" sz="2400" dirty="0" smtClean="0">
                <a:solidFill>
                  <a:srgbClr val="00FFC6"/>
                </a:solidFill>
                <a:latin typeface="Helvetica" panose="020B0604020202030204" pitchFamily="34" charset="0"/>
                <a:cs typeface="+mn-ea"/>
                <a:sym typeface="+mn-lt"/>
              </a:rPr>
              <a:t>- </a:t>
            </a:r>
            <a:r>
              <a:rPr lang="en-US" altLang="zh-CN" sz="2600" dirty="0" smtClean="0">
                <a:solidFill>
                  <a:srgbClr val="00FFC6"/>
                </a:solidFill>
                <a:latin typeface="Helvetica" panose="020B0604020202030204" pitchFamily="34" charset="0"/>
              </a:rPr>
              <a:t>Complete </a:t>
            </a:r>
            <a:r>
              <a:rPr lang="en-US" altLang="zh-CN" sz="2600" dirty="0">
                <a:solidFill>
                  <a:srgbClr val="00FFC6"/>
                </a:solidFill>
                <a:latin typeface="Helvetica" panose="020B0604020202030204" pitchFamily="34" charset="0"/>
              </a:rPr>
              <a:t>H</a:t>
            </a:r>
            <a:r>
              <a:rPr lang="en-US" altLang="zh-CN" sz="2600" dirty="0" smtClean="0">
                <a:solidFill>
                  <a:srgbClr val="00FFC6"/>
                </a:solidFill>
                <a:latin typeface="Helvetica" panose="020B0604020202030204" pitchFamily="34" charset="0"/>
              </a:rPr>
              <a:t>eadset Solutions</a:t>
            </a:r>
            <a:endParaRPr lang="en-US" altLang="zh-CN" sz="2600" dirty="0">
              <a:solidFill>
                <a:srgbClr val="00FFC6"/>
              </a:solidFill>
              <a:latin typeface="Helvetica" panose="020B0604020202030204" pitchFamily="34" charset="0"/>
            </a:endParaRPr>
          </a:p>
        </p:txBody>
      </p:sp>
      <p:sp>
        <p:nvSpPr>
          <p:cNvPr id="33" name="文本框 3">
            <a:extLst>
              <a:ext uri="{FF2B5EF4-FFF2-40B4-BE49-F238E27FC236}">
                <a16:creationId xmlns:a16="http://schemas.microsoft.com/office/drawing/2014/main" id="{EDCB4475-E417-425B-B4C8-B7A03FB7BCE0}"/>
              </a:ext>
            </a:extLst>
          </p:cNvPr>
          <p:cNvSpPr txBox="1"/>
          <p:nvPr/>
        </p:nvSpPr>
        <p:spPr>
          <a:xfrm>
            <a:off x="1074932" y="1783814"/>
            <a:ext cx="2000186" cy="1015663"/>
          </a:xfrm>
          <a:prstGeom prst="rect">
            <a:avLst/>
          </a:prstGeom>
          <a:noFill/>
        </p:spPr>
        <p:txBody>
          <a:bodyPr wrap="square" rtlCol="0">
            <a:spAutoFit/>
          </a:bodyPr>
          <a:lstStyle/>
          <a:p>
            <a:pPr algn="ctr"/>
            <a:r>
              <a:rPr lang="en-US" altLang="zh-CN" sz="1600" b="1" dirty="0">
                <a:solidFill>
                  <a:schemeClr val="bg1"/>
                </a:solidFill>
                <a:latin typeface="Arial" panose="020B0604020202020204" pitchFamily="34" charset="0"/>
                <a:cs typeface="Arial" panose="020B0604020202020204" pitchFamily="34" charset="0"/>
              </a:rPr>
              <a:t>USB Wired Headsets</a:t>
            </a:r>
          </a:p>
          <a:p>
            <a:pPr algn="ctr"/>
            <a:r>
              <a:rPr lang="en-US" sz="1400" b="1" dirty="0">
                <a:solidFill>
                  <a:srgbClr val="00FFC6"/>
                </a:solidFill>
                <a:latin typeface="Arial" panose="020B0604020202020204" pitchFamily="34" charset="0"/>
                <a:cs typeface="Arial" panose="020B0604020202020204" pitchFamily="34" charset="0"/>
              </a:rPr>
              <a:t>(Office/Call </a:t>
            </a:r>
            <a:r>
              <a:rPr lang="en-US" sz="1400" b="1" dirty="0" smtClean="0">
                <a:solidFill>
                  <a:srgbClr val="00FFC6"/>
                </a:solidFill>
                <a:latin typeface="Arial" panose="020B0604020202020204" pitchFamily="34" charset="0"/>
                <a:cs typeface="Arial" panose="020B0604020202020204" pitchFamily="34" charset="0"/>
              </a:rPr>
              <a:t>Centric/</a:t>
            </a:r>
          </a:p>
          <a:p>
            <a:pPr algn="ctr"/>
            <a:r>
              <a:rPr lang="en-US" sz="1400" b="1" dirty="0" smtClean="0">
                <a:solidFill>
                  <a:srgbClr val="00FFC6"/>
                </a:solidFill>
                <a:latin typeface="Arial" panose="020B0604020202020204" pitchFamily="34" charset="0"/>
                <a:cs typeface="Arial" panose="020B0604020202020204" pitchFamily="34" charset="0"/>
              </a:rPr>
              <a:t>Work from Home)</a:t>
            </a:r>
            <a:endParaRPr lang="en-US" sz="1400" b="1" dirty="0">
              <a:solidFill>
                <a:srgbClr val="00FFC6"/>
              </a:solidFill>
              <a:latin typeface="Arial" panose="020B0604020202020204" pitchFamily="34" charset="0"/>
              <a:cs typeface="Arial" panose="020B0604020202020204" pitchFamily="34" charset="0"/>
            </a:endParaRPr>
          </a:p>
        </p:txBody>
      </p:sp>
      <p:sp>
        <p:nvSpPr>
          <p:cNvPr id="59" name="文本框 25">
            <a:extLst>
              <a:ext uri="{FF2B5EF4-FFF2-40B4-BE49-F238E27FC236}">
                <a16:creationId xmlns:a16="http://schemas.microsoft.com/office/drawing/2014/main" id="{3BEA6054-A00A-4A4B-A50D-179BC4483B04}"/>
              </a:ext>
            </a:extLst>
          </p:cNvPr>
          <p:cNvSpPr txBox="1"/>
          <p:nvPr/>
        </p:nvSpPr>
        <p:spPr>
          <a:xfrm>
            <a:off x="918545" y="4249660"/>
            <a:ext cx="1399485"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U</a:t>
            </a:r>
            <a:r>
              <a:rPr kumimoji="0" lang="en-US" altLang="zh-CN" sz="90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H34/UH34 Lite</a:t>
            </a:r>
            <a:endPar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2">
            <a:extLst>
              <a:ext uri="{FF2B5EF4-FFF2-40B4-BE49-F238E27FC236}">
                <a16:creationId xmlns:a16="http://schemas.microsoft.com/office/drawing/2014/main" id="{AAE57FB9-3CB9-43D1-8959-0B5E348C9B30}"/>
              </a:ext>
            </a:extLst>
          </p:cNvPr>
          <p:cNvSpPr txBox="1"/>
          <p:nvPr/>
        </p:nvSpPr>
        <p:spPr>
          <a:xfrm>
            <a:off x="6161913" y="1783814"/>
            <a:ext cx="2237793" cy="1015663"/>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DECT Wireless Headsets</a:t>
            </a:r>
          </a:p>
          <a:p>
            <a:pPr algn="ctr"/>
            <a:r>
              <a:rPr lang="en-US" sz="1400" b="1" dirty="0">
                <a:solidFill>
                  <a:srgbClr val="00FFC6"/>
                </a:solidFill>
                <a:latin typeface="Arial" panose="020B0604020202020204" pitchFamily="34" charset="0"/>
                <a:cs typeface="Arial" panose="020B0604020202020204" pitchFamily="34" charset="0"/>
              </a:rPr>
              <a:t>(Office/Call </a:t>
            </a:r>
            <a:r>
              <a:rPr lang="en-US" sz="1400" b="1" dirty="0" smtClean="0">
                <a:solidFill>
                  <a:srgbClr val="00FFC6"/>
                </a:solidFill>
                <a:latin typeface="Arial" panose="020B0604020202020204" pitchFamily="34" charset="0"/>
                <a:cs typeface="Arial" panose="020B0604020202020204" pitchFamily="34" charset="0"/>
              </a:rPr>
              <a:t>Centric/</a:t>
            </a:r>
          </a:p>
          <a:p>
            <a:pPr algn="ctr"/>
            <a:r>
              <a:rPr lang="en-US" altLang="zh-CN" sz="1400" b="1" dirty="0">
                <a:solidFill>
                  <a:srgbClr val="00FFC6"/>
                </a:solidFill>
                <a:latin typeface="Arial" panose="020B0604020202020204" pitchFamily="34" charset="0"/>
                <a:cs typeface="Arial" panose="020B0604020202020204" pitchFamily="34" charset="0"/>
              </a:rPr>
              <a:t>Work from Home</a:t>
            </a:r>
            <a:r>
              <a:rPr lang="en-US" sz="1400" b="1" dirty="0" smtClean="0">
                <a:solidFill>
                  <a:srgbClr val="00FFC6"/>
                </a:solidFill>
                <a:latin typeface="Arial" panose="020B0604020202020204" pitchFamily="34" charset="0"/>
                <a:cs typeface="Arial" panose="020B0604020202020204" pitchFamily="34" charset="0"/>
              </a:rPr>
              <a:t>)</a:t>
            </a:r>
            <a:endParaRPr lang="en-US" sz="1400" b="1" dirty="0">
              <a:solidFill>
                <a:srgbClr val="00FFC6"/>
              </a:solidFill>
              <a:latin typeface="Arial" panose="020B0604020202020204" pitchFamily="34" charset="0"/>
              <a:cs typeface="Arial" panose="020B0604020202020204" pitchFamily="34" charset="0"/>
            </a:endParaRPr>
          </a:p>
        </p:txBody>
      </p:sp>
      <p:sp>
        <p:nvSpPr>
          <p:cNvPr id="67" name="文本框 3">
            <a:extLst>
              <a:ext uri="{FF2B5EF4-FFF2-40B4-BE49-F238E27FC236}">
                <a16:creationId xmlns:a16="http://schemas.microsoft.com/office/drawing/2014/main" id="{76960F0F-158B-4038-B9AA-8DC354A138AC}"/>
              </a:ext>
            </a:extLst>
          </p:cNvPr>
          <p:cNvSpPr txBox="1"/>
          <p:nvPr/>
        </p:nvSpPr>
        <p:spPr>
          <a:xfrm>
            <a:off x="3644397" y="1783814"/>
            <a:ext cx="1962491" cy="800219"/>
          </a:xfrm>
          <a:prstGeom prst="rect">
            <a:avLst/>
          </a:prstGeom>
          <a:noFill/>
        </p:spPr>
        <p:txBody>
          <a:bodyPr wrap="square" rtlCol="0">
            <a:spAutoFit/>
          </a:bodyPr>
          <a:lstStyle/>
          <a:p>
            <a:pPr algn="ctr"/>
            <a:r>
              <a:rPr lang="en-US" altLang="zh-CN" sz="1600" b="1" dirty="0">
                <a:solidFill>
                  <a:schemeClr val="bg1"/>
                </a:solidFill>
                <a:latin typeface="Arial" panose="020B0604020202020204" pitchFamily="34" charset="0"/>
                <a:cs typeface="Arial" panose="020B0604020202020204" pitchFamily="34" charset="0"/>
              </a:rPr>
              <a:t>RJ/QD Wired Headsets</a:t>
            </a:r>
          </a:p>
          <a:p>
            <a:pPr algn="ctr"/>
            <a:r>
              <a:rPr lang="en-US" sz="1400" b="1" dirty="0">
                <a:solidFill>
                  <a:srgbClr val="00FFC6"/>
                </a:solidFill>
                <a:latin typeface="Arial" panose="020B0604020202020204" pitchFamily="34" charset="0"/>
                <a:cs typeface="Arial" panose="020B0604020202020204" pitchFamily="34" charset="0"/>
              </a:rPr>
              <a:t>(Call Centric)</a:t>
            </a:r>
          </a:p>
        </p:txBody>
      </p:sp>
      <p:sp>
        <p:nvSpPr>
          <p:cNvPr id="68" name="文本框 25">
            <a:extLst>
              <a:ext uri="{FF2B5EF4-FFF2-40B4-BE49-F238E27FC236}">
                <a16:creationId xmlns:a16="http://schemas.microsoft.com/office/drawing/2014/main" id="{E440D631-9F47-45FA-9837-228FCD585E1D}"/>
              </a:ext>
            </a:extLst>
          </p:cNvPr>
          <p:cNvSpPr txBox="1"/>
          <p:nvPr/>
        </p:nvSpPr>
        <p:spPr>
          <a:xfrm>
            <a:off x="3865879" y="4299322"/>
            <a:ext cx="1483939"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YHS</a:t>
            </a:r>
            <a:r>
              <a:rPr kumimoji="0" lang="en-US" altLang="zh-CN" sz="900" i="0" u="none" strike="noStrike" kern="1200" cap="none" spc="0" normalizeH="0" baseline="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34/YHS34</a:t>
            </a:r>
            <a:r>
              <a:rPr kumimoji="0" lang="en-US" altLang="zh-CN" sz="900" i="0" u="none" strike="noStrike" kern="1200" cap="none" spc="0" normalizeH="0" noProof="0" dirty="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Lite</a:t>
            </a:r>
            <a:endPar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9" name="文本框 25">
            <a:extLst>
              <a:ext uri="{FF2B5EF4-FFF2-40B4-BE49-F238E27FC236}">
                <a16:creationId xmlns:a16="http://schemas.microsoft.com/office/drawing/2014/main" id="{6CDAFD86-21CC-49FC-BDF3-694D0164CC07}"/>
              </a:ext>
            </a:extLst>
          </p:cNvPr>
          <p:cNvSpPr txBox="1"/>
          <p:nvPr/>
        </p:nvSpPr>
        <p:spPr>
          <a:xfrm>
            <a:off x="3828173" y="5629231"/>
            <a:ext cx="152788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YHS36</a:t>
            </a:r>
          </a:p>
        </p:txBody>
      </p:sp>
      <p:sp>
        <p:nvSpPr>
          <p:cNvPr id="60" name="文本框 25">
            <a:extLst>
              <a:ext uri="{FF2B5EF4-FFF2-40B4-BE49-F238E27FC236}">
                <a16:creationId xmlns:a16="http://schemas.microsoft.com/office/drawing/2014/main" id="{EA85AB47-D51A-4ECD-895E-B0295834BA9E}"/>
              </a:ext>
            </a:extLst>
          </p:cNvPr>
          <p:cNvSpPr txBox="1"/>
          <p:nvPr/>
        </p:nvSpPr>
        <p:spPr>
          <a:xfrm>
            <a:off x="1992448" y="4249660"/>
            <a:ext cx="152788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U</a:t>
            </a:r>
            <a:r>
              <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H36</a:t>
            </a:r>
          </a:p>
        </p:txBody>
      </p:sp>
      <p:pic>
        <p:nvPicPr>
          <p:cNvPr id="77" name="图片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1183" y="3285744"/>
            <a:ext cx="1002873" cy="1002873"/>
          </a:xfrm>
          <a:prstGeom prst="rect">
            <a:avLst/>
          </a:prstGeom>
        </p:spPr>
      </p:pic>
      <p:pic>
        <p:nvPicPr>
          <p:cNvPr id="79" name="图片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724" y="3289284"/>
            <a:ext cx="1083982" cy="1083982"/>
          </a:xfrm>
          <a:prstGeom prst="rect">
            <a:avLst/>
          </a:prstGeom>
        </p:spPr>
      </p:pic>
      <p:pic>
        <p:nvPicPr>
          <p:cNvPr id="80" name="图片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6029" y="4555221"/>
            <a:ext cx="1282331" cy="1282331"/>
          </a:xfrm>
          <a:prstGeom prst="rect">
            <a:avLst/>
          </a:prstGeom>
        </p:spPr>
      </p:pic>
      <p:pic>
        <p:nvPicPr>
          <p:cNvPr id="81" name="图片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7391" y="4605720"/>
            <a:ext cx="1157883" cy="1157883"/>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2615" y="3217563"/>
            <a:ext cx="1184924" cy="1067925"/>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5331" y="4665314"/>
            <a:ext cx="1036962" cy="1069289"/>
          </a:xfrm>
          <a:prstGeom prst="rect">
            <a:avLst/>
          </a:prstGeom>
        </p:spPr>
      </p:pic>
      <p:sp>
        <p:nvSpPr>
          <p:cNvPr id="65" name="文本框 25">
            <a:extLst>
              <a:ext uri="{FF2B5EF4-FFF2-40B4-BE49-F238E27FC236}">
                <a16:creationId xmlns:a16="http://schemas.microsoft.com/office/drawing/2014/main" id="{BE1B39C4-42F0-43F8-AA78-74B2DD43C3E6}"/>
              </a:ext>
            </a:extLst>
          </p:cNvPr>
          <p:cNvSpPr txBox="1"/>
          <p:nvPr/>
        </p:nvSpPr>
        <p:spPr>
          <a:xfrm>
            <a:off x="6098063" y="4249660"/>
            <a:ext cx="989112" cy="230832"/>
          </a:xfrm>
          <a:prstGeom prst="rect">
            <a:avLst/>
          </a:prstGeom>
          <a:noFill/>
        </p:spPr>
        <p:txBody>
          <a:bodyPr wrap="square" rtlCol="0">
            <a:spAutoFit/>
          </a:bodyPr>
          <a:lstStyle/>
          <a:p>
            <a:pPr lvl="0" algn="ctr" fontAlgn="base">
              <a:spcBef>
                <a:spcPct val="0"/>
              </a:spcBef>
              <a:spcAft>
                <a:spcPct val="0"/>
              </a:spcAf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WH62</a:t>
            </a:r>
          </a:p>
        </p:txBody>
      </p:sp>
      <p:sp>
        <p:nvSpPr>
          <p:cNvPr id="57" name="文本框 25">
            <a:extLst>
              <a:ext uri="{FF2B5EF4-FFF2-40B4-BE49-F238E27FC236}">
                <a16:creationId xmlns:a16="http://schemas.microsoft.com/office/drawing/2014/main" id="{CA92F811-94E7-4C7F-B054-E3D0000DF1F0}"/>
              </a:ext>
            </a:extLst>
          </p:cNvPr>
          <p:cNvSpPr txBox="1"/>
          <p:nvPr/>
        </p:nvSpPr>
        <p:spPr>
          <a:xfrm>
            <a:off x="7291108" y="5614466"/>
            <a:ext cx="1154623"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WH67</a:t>
            </a:r>
            <a:endPar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8" name="文本框 25">
            <a:extLst>
              <a:ext uri="{FF2B5EF4-FFF2-40B4-BE49-F238E27FC236}">
                <a16:creationId xmlns:a16="http://schemas.microsoft.com/office/drawing/2014/main" id="{BE1B39C4-42F0-43F8-AA78-74B2DD43C3E6}"/>
              </a:ext>
            </a:extLst>
          </p:cNvPr>
          <p:cNvSpPr txBox="1"/>
          <p:nvPr/>
        </p:nvSpPr>
        <p:spPr>
          <a:xfrm>
            <a:off x="7291108" y="4249660"/>
            <a:ext cx="1133215" cy="230832"/>
          </a:xfrm>
          <a:prstGeom prst="rect">
            <a:avLst/>
          </a:prstGeom>
          <a:noFill/>
        </p:spPr>
        <p:txBody>
          <a:bodyPr wrap="square" rtlCol="0">
            <a:spAutoFit/>
          </a:bodyPr>
          <a:lstStyle/>
          <a:p>
            <a:pPr lvl="0" algn="ctr" fontAlgn="base">
              <a:spcBef>
                <a:spcPct val="0"/>
              </a:spcBef>
              <a:spcAft>
                <a:spcPct val="0"/>
              </a:spcAf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WH63 </a:t>
            </a:r>
          </a:p>
        </p:txBody>
      </p:sp>
      <p:pic>
        <p:nvPicPr>
          <p:cNvPr id="2" name="图片 1"/>
          <p:cNvPicPr>
            <a:picLocks noChangeAspect="1"/>
          </p:cNvPicPr>
          <p:nvPr/>
        </p:nvPicPr>
        <p:blipFill rotWithShape="1">
          <a:blip r:embed="rId13" cstate="print">
            <a:extLst>
              <a:ext uri="{28A0092B-C50C-407E-A947-70E740481C1C}">
                <a14:useLocalDpi xmlns:a14="http://schemas.microsoft.com/office/drawing/2010/main" val="0"/>
              </a:ext>
            </a:extLst>
          </a:blip>
          <a:srcRect t="5211"/>
          <a:stretch/>
        </p:blipFill>
        <p:spPr>
          <a:xfrm>
            <a:off x="3898806" y="3340624"/>
            <a:ext cx="1216768" cy="1064071"/>
          </a:xfrm>
          <a:prstGeom prst="rect">
            <a:avLst/>
          </a:prstGeom>
        </p:spPr>
      </p:pic>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7752" y="3189119"/>
            <a:ext cx="1396754" cy="1133949"/>
          </a:xfrm>
          <a:prstGeom prst="rect">
            <a:avLst/>
          </a:prstGeom>
        </p:spPr>
      </p:pic>
      <p:sp>
        <p:nvSpPr>
          <p:cNvPr id="66" name="文本框 25">
            <a:extLst>
              <a:ext uri="{FF2B5EF4-FFF2-40B4-BE49-F238E27FC236}">
                <a16:creationId xmlns:a16="http://schemas.microsoft.com/office/drawing/2014/main" id="{CA92F811-94E7-4C7F-B054-E3D0000DF1F0}"/>
              </a:ext>
            </a:extLst>
          </p:cNvPr>
          <p:cNvSpPr txBox="1"/>
          <p:nvPr/>
        </p:nvSpPr>
        <p:spPr>
          <a:xfrm>
            <a:off x="6035516" y="5614466"/>
            <a:ext cx="1196261"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WH66</a:t>
            </a:r>
            <a:endPar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2" name="矩形 61"/>
          <p:cNvSpPr/>
          <p:nvPr/>
        </p:nvSpPr>
        <p:spPr>
          <a:xfrm>
            <a:off x="857193" y="6111902"/>
            <a:ext cx="247535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63" name="矩形 62"/>
          <p:cNvSpPr/>
          <p:nvPr/>
        </p:nvSpPr>
        <p:spPr>
          <a:xfrm>
            <a:off x="3420935" y="6111902"/>
            <a:ext cx="247535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64" name="矩形 63"/>
          <p:cNvSpPr/>
          <p:nvPr/>
        </p:nvSpPr>
        <p:spPr>
          <a:xfrm>
            <a:off x="5995561" y="6111902"/>
            <a:ext cx="2475353"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pic>
        <p:nvPicPr>
          <p:cNvPr id="6" name="图片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3223" y="4767505"/>
            <a:ext cx="1034514" cy="1034514"/>
          </a:xfrm>
          <a:prstGeom prst="rect">
            <a:avLst/>
          </a:prstGeom>
        </p:spPr>
      </p:pic>
      <p:grpSp>
        <p:nvGrpSpPr>
          <p:cNvPr id="7" name="组合 6"/>
          <p:cNvGrpSpPr/>
          <p:nvPr/>
        </p:nvGrpSpPr>
        <p:grpSpPr>
          <a:xfrm>
            <a:off x="787546" y="5064942"/>
            <a:ext cx="1527887" cy="817714"/>
            <a:chOff x="956346" y="4530857"/>
            <a:chExt cx="1527887" cy="817714"/>
          </a:xfrm>
        </p:grpSpPr>
        <p:sp>
          <p:nvSpPr>
            <p:cNvPr id="61" name="文本框 25">
              <a:extLst>
                <a:ext uri="{FF2B5EF4-FFF2-40B4-BE49-F238E27FC236}">
                  <a16:creationId xmlns:a16="http://schemas.microsoft.com/office/drawing/2014/main" id="{450D380D-244C-4757-9AB4-EFDF7411E6D5}"/>
                </a:ext>
              </a:extLst>
            </p:cNvPr>
            <p:cNvSpPr txBox="1"/>
            <p:nvPr/>
          </p:nvSpPr>
          <p:spPr>
            <a:xfrm>
              <a:off x="956346" y="5117739"/>
              <a:ext cx="1527887"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900" dirty="0">
                  <a:solidFill>
                    <a:schemeClr val="bg1"/>
                  </a:solidFill>
                  <a:latin typeface="Arial" panose="020B0604020202020204" pitchFamily="34" charset="0"/>
                  <a:ea typeface="微软雅黑" panose="020B0503020204020204" pitchFamily="34" charset="-122"/>
                  <a:cs typeface="Arial" panose="020B0604020202020204" pitchFamily="34" charset="0"/>
                </a:rPr>
                <a:t>U</a:t>
              </a:r>
              <a:r>
                <a:rPr kumimoji="0" lang="en-US" altLang="zh-CN" sz="9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H38 </a:t>
              </a:r>
            </a:p>
          </p:txBody>
        </p:sp>
        <p:sp>
          <p:nvSpPr>
            <p:cNvPr id="78" name="Rectangle 77">
              <a:extLst>
                <a:ext uri="{FF2B5EF4-FFF2-40B4-BE49-F238E27FC236}">
                  <a16:creationId xmlns:a16="http://schemas.microsoft.com/office/drawing/2014/main" id="{2378C76A-7781-483D-A453-9FBF42F296EE}"/>
                </a:ext>
              </a:extLst>
            </p:cNvPr>
            <p:cNvSpPr/>
            <p:nvPr/>
          </p:nvSpPr>
          <p:spPr>
            <a:xfrm>
              <a:off x="1568832" y="4530857"/>
              <a:ext cx="500458" cy="276999"/>
            </a:xfrm>
            <a:prstGeom prst="rect">
              <a:avLst/>
            </a:prstGeom>
          </p:spPr>
          <p:txBody>
            <a:bodyPr wrap="none">
              <a:spAutoFit/>
            </a:bodyPr>
            <a:lstStyle/>
            <a:p>
              <a:r>
                <a:rPr lang="en-US" altLang="zh-CN" sz="1200" b="1" i="1" dirty="0" smtClean="0">
                  <a:solidFill>
                    <a:srgbClr val="00FFC6"/>
                  </a:solidFill>
                  <a:latin typeface="Helvetica" panose="020B0604020202030204" pitchFamily="34" charset="0"/>
                </a:rPr>
                <a:t>New</a:t>
              </a:r>
              <a:endParaRPr lang="en-US" sz="1200" i="1" dirty="0">
                <a:solidFill>
                  <a:srgbClr val="00FFC6"/>
                </a:solidFill>
                <a:latin typeface="Helvetica" panose="020B0604020202030204" pitchFamily="34" charset="0"/>
              </a:endParaRPr>
            </a:p>
          </p:txBody>
        </p:sp>
      </p:grpSp>
      <p:grpSp>
        <p:nvGrpSpPr>
          <p:cNvPr id="5" name="组合 4"/>
          <p:cNvGrpSpPr/>
          <p:nvPr/>
        </p:nvGrpSpPr>
        <p:grpSpPr>
          <a:xfrm>
            <a:off x="8621374" y="3300538"/>
            <a:ext cx="2732200" cy="2677275"/>
            <a:chOff x="10727322" y="2030775"/>
            <a:chExt cx="4359283" cy="4199440"/>
          </a:xfrm>
        </p:grpSpPr>
        <p:sp>
          <p:nvSpPr>
            <p:cNvPr id="39" name="文本框 38">
              <a:extLst>
                <a:ext uri="{FF2B5EF4-FFF2-40B4-BE49-F238E27FC236}">
                  <a16:creationId xmlns:a16="http://schemas.microsoft.com/office/drawing/2014/main" id="{F6706130-69D5-406B-9D12-1FB6AF42C496}"/>
                </a:ext>
              </a:extLst>
            </p:cNvPr>
            <p:cNvSpPr txBox="1"/>
            <p:nvPr/>
          </p:nvSpPr>
          <p:spPr>
            <a:xfrm>
              <a:off x="11013445" y="3505113"/>
              <a:ext cx="1246563" cy="579316"/>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cs typeface="Arial" panose="020B0604020202020204" pitchFamily="34" charset="0"/>
                </a:rPr>
                <a:t>BH72 </a:t>
              </a:r>
              <a:r>
                <a:rPr lang="en-US" altLang="zh-CN" sz="900" dirty="0" smtClean="0">
                  <a:solidFill>
                    <a:schemeClr val="bg1"/>
                  </a:solidFill>
                  <a:latin typeface="Arial" panose="020B0604020202020204" pitchFamily="34" charset="0"/>
                  <a:cs typeface="Arial" panose="020B0604020202020204" pitchFamily="34" charset="0"/>
                </a:rPr>
                <a:t>Lite</a:t>
              </a:r>
              <a:r>
                <a:rPr lang="zh-CN" altLang="en-US" sz="900" dirty="0">
                  <a:solidFill>
                    <a:schemeClr val="bg1"/>
                  </a:solidFill>
                  <a:latin typeface="Arial" panose="020B0604020202020204" pitchFamily="34" charset="0"/>
                  <a:cs typeface="Arial" panose="020B0604020202020204" pitchFamily="34" charset="0"/>
                </a:rPr>
                <a:t> </a:t>
              </a:r>
              <a:r>
                <a:rPr lang="en-US" altLang="zh-CN" sz="900" dirty="0" smtClean="0">
                  <a:solidFill>
                    <a:schemeClr val="bg1"/>
                  </a:solidFill>
                  <a:latin typeface="Arial" panose="020B0604020202020204" pitchFamily="34" charset="0"/>
                  <a:cs typeface="Arial" panose="020B0604020202020204" pitchFamily="34" charset="0"/>
                </a:rPr>
                <a:t>Black/Gray</a:t>
              </a:r>
            </a:p>
          </p:txBody>
        </p:sp>
        <p:sp>
          <p:nvSpPr>
            <p:cNvPr id="40" name="文本框 39">
              <a:extLst>
                <a:ext uri="{FF2B5EF4-FFF2-40B4-BE49-F238E27FC236}">
                  <a16:creationId xmlns:a16="http://schemas.microsoft.com/office/drawing/2014/main" id="{46511FA1-AD77-4A33-8E6D-3A6A1F1EB625}"/>
                </a:ext>
              </a:extLst>
            </p:cNvPr>
            <p:cNvSpPr txBox="1"/>
            <p:nvPr/>
          </p:nvSpPr>
          <p:spPr>
            <a:xfrm>
              <a:off x="12137267" y="3479466"/>
              <a:ext cx="2949338" cy="579316"/>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cs typeface="Arial" panose="020B0604020202020204" pitchFamily="34" charset="0"/>
                </a:rPr>
                <a:t>BH72 with Charging </a:t>
              </a:r>
              <a:r>
                <a:rPr lang="en-US" altLang="zh-CN" sz="900" dirty="0" smtClean="0">
                  <a:solidFill>
                    <a:schemeClr val="bg1"/>
                  </a:solidFill>
                  <a:latin typeface="Arial" panose="020B0604020202020204" pitchFamily="34" charset="0"/>
                  <a:cs typeface="Arial" panose="020B0604020202020204" pitchFamily="34" charset="0"/>
                </a:rPr>
                <a:t>Stand</a:t>
              </a:r>
            </a:p>
            <a:p>
              <a:pPr algn="ctr"/>
              <a:r>
                <a:rPr lang="en-US" altLang="zh-CN" sz="900" dirty="0" smtClean="0">
                  <a:solidFill>
                    <a:schemeClr val="bg1"/>
                  </a:solidFill>
                  <a:latin typeface="Arial" panose="020B0604020202020204" pitchFamily="34" charset="0"/>
                  <a:cs typeface="Arial" panose="020B0604020202020204" pitchFamily="34" charset="0"/>
                </a:rPr>
                <a:t>Black/Gray</a:t>
              </a:r>
              <a:endParaRPr lang="en-US" altLang="zh-CN" sz="900" dirty="0">
                <a:solidFill>
                  <a:schemeClr val="bg1"/>
                </a:solidFill>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6F9868F7-C8BA-4E6C-8917-EAF7513EE292}"/>
                </a:ext>
              </a:extLst>
            </p:cNvPr>
            <p:cNvSpPr txBox="1"/>
            <p:nvPr/>
          </p:nvSpPr>
          <p:spPr>
            <a:xfrm>
              <a:off x="10727322" y="5650899"/>
              <a:ext cx="1818810" cy="579316"/>
            </a:xfrm>
            <a:prstGeom prst="rect">
              <a:avLst/>
            </a:prstGeom>
            <a:noFill/>
          </p:spPr>
          <p:txBody>
            <a:bodyPr wrap="square" rtlCol="0">
              <a:spAutoFit/>
            </a:bodyPr>
            <a:lstStyle/>
            <a:p>
              <a:pPr algn="ctr"/>
              <a:r>
                <a:rPr lang="en-US" altLang="zh-CN" sz="900" dirty="0" smtClean="0">
                  <a:solidFill>
                    <a:schemeClr val="bg1"/>
                  </a:solidFill>
                  <a:latin typeface="Arial" panose="020B0604020202020204" pitchFamily="34" charset="0"/>
                  <a:cs typeface="Arial" panose="020B0604020202020204" pitchFamily="34" charset="0"/>
                </a:rPr>
                <a:t>BH76</a:t>
              </a:r>
            </a:p>
            <a:p>
              <a:pPr algn="ctr"/>
              <a:r>
                <a:rPr lang="en-US" altLang="zh-CN" sz="900" dirty="0" smtClean="0">
                  <a:solidFill>
                    <a:schemeClr val="bg1"/>
                  </a:solidFill>
                  <a:latin typeface="Arial" panose="020B0604020202020204" pitchFamily="34" charset="0"/>
                  <a:cs typeface="Arial" panose="020B0604020202020204" pitchFamily="34" charset="0"/>
                </a:rPr>
                <a:t>Black/Gray</a:t>
              </a:r>
              <a:endParaRPr lang="en-US" altLang="zh-CN" sz="900" dirty="0">
                <a:solidFill>
                  <a:schemeClr val="bg1"/>
                </a:solidFill>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12987E03-FEBA-4194-9913-178095EBC842}"/>
                </a:ext>
              </a:extLst>
            </p:cNvPr>
            <p:cNvSpPr txBox="1"/>
            <p:nvPr/>
          </p:nvSpPr>
          <p:spPr>
            <a:xfrm>
              <a:off x="12383294" y="5650899"/>
              <a:ext cx="2457285" cy="579316"/>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cs typeface="Arial" panose="020B0604020202020204" pitchFamily="34" charset="0"/>
                </a:rPr>
                <a:t>BH76 with Charging </a:t>
              </a:r>
              <a:r>
                <a:rPr lang="en-US" altLang="zh-CN" sz="900" dirty="0" smtClean="0">
                  <a:solidFill>
                    <a:schemeClr val="bg1"/>
                  </a:solidFill>
                  <a:latin typeface="Arial" panose="020B0604020202020204" pitchFamily="34" charset="0"/>
                  <a:cs typeface="Arial" panose="020B0604020202020204" pitchFamily="34" charset="0"/>
                </a:rPr>
                <a:t>Stand</a:t>
              </a:r>
            </a:p>
            <a:p>
              <a:pPr algn="ctr"/>
              <a:r>
                <a:rPr lang="en-US" altLang="zh-CN" sz="900" dirty="0" smtClean="0">
                  <a:solidFill>
                    <a:schemeClr val="bg1"/>
                  </a:solidFill>
                  <a:latin typeface="Arial" panose="020B0604020202020204" pitchFamily="34" charset="0"/>
                  <a:cs typeface="Arial" panose="020B0604020202020204" pitchFamily="34" charset="0"/>
                </a:rPr>
                <a:t>Black/Gray</a:t>
              </a:r>
              <a:endParaRPr lang="en-US" altLang="zh-CN" sz="900" dirty="0">
                <a:solidFill>
                  <a:schemeClr val="bg1"/>
                </a:solidFill>
                <a:latin typeface="Arial" panose="020B0604020202020204" pitchFamily="34" charset="0"/>
                <a:cs typeface="Arial" panose="020B0604020202020204" pitchFamily="34" charset="0"/>
              </a:endParaRPr>
            </a:p>
          </p:txBody>
        </p:sp>
        <p:pic>
          <p:nvPicPr>
            <p:cNvPr id="45" name="图片 44"/>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5000"/>
                      </a14:imgEffect>
                    </a14:imgLayer>
                  </a14:imgProps>
                </a:ext>
                <a:ext uri="{28A0092B-C50C-407E-A947-70E740481C1C}">
                  <a14:useLocalDpi xmlns:a14="http://schemas.microsoft.com/office/drawing/2010/main" val="0"/>
                </a:ext>
              </a:extLst>
            </a:blip>
            <a:srcRect b="16261"/>
            <a:stretch/>
          </p:blipFill>
          <p:spPr>
            <a:xfrm>
              <a:off x="10840906" y="2030775"/>
              <a:ext cx="1658918" cy="1386399"/>
            </a:xfrm>
            <a:prstGeom prst="rect">
              <a:avLst/>
            </a:prstGeom>
          </p:spPr>
        </p:pic>
        <p:pic>
          <p:nvPicPr>
            <p:cNvPr id="47" name="图片 46"/>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0886458" y="4388287"/>
              <a:ext cx="1343872" cy="1343873"/>
            </a:xfrm>
            <a:prstGeom prst="rect">
              <a:avLst/>
            </a:prstGeom>
          </p:spPr>
        </p:pic>
      </p:grpSp>
      <p:sp>
        <p:nvSpPr>
          <p:cNvPr id="49" name="矩形 48"/>
          <p:cNvSpPr/>
          <p:nvPr/>
        </p:nvSpPr>
        <p:spPr>
          <a:xfrm>
            <a:off x="8571491" y="1301042"/>
            <a:ext cx="2781885" cy="1876995"/>
          </a:xfrm>
          <a:prstGeom prst="rect">
            <a:avLst/>
          </a:prstGeom>
          <a:solidFill>
            <a:srgbClr val="121F36">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8571492" y="6111902"/>
            <a:ext cx="2781885" cy="45719"/>
          </a:xfrm>
          <a:prstGeom prst="rect">
            <a:avLst/>
          </a:prstGeom>
          <a:solidFill>
            <a:srgbClr val="686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861CA"/>
              </a:solidFill>
            </a:endParaRPr>
          </a:p>
        </p:txBody>
      </p:sp>
      <p:sp>
        <p:nvSpPr>
          <p:cNvPr id="52" name="文本框 32">
            <a:extLst>
              <a:ext uri="{FF2B5EF4-FFF2-40B4-BE49-F238E27FC236}">
                <a16:creationId xmlns:a16="http://schemas.microsoft.com/office/drawing/2014/main" id="{AAE57FB9-3CB9-43D1-8959-0B5E348C9B30}"/>
              </a:ext>
            </a:extLst>
          </p:cNvPr>
          <p:cNvSpPr txBox="1"/>
          <p:nvPr/>
        </p:nvSpPr>
        <p:spPr>
          <a:xfrm>
            <a:off x="8800703" y="1692758"/>
            <a:ext cx="2237793" cy="1231106"/>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Bluetooth</a:t>
            </a:r>
          </a:p>
          <a:p>
            <a:pPr algn="ctr"/>
            <a:r>
              <a:rPr lang="en-US" sz="1600" b="1" dirty="0" smtClean="0">
                <a:solidFill>
                  <a:schemeClr val="bg1"/>
                </a:solidFill>
                <a:latin typeface="Arial" panose="020B0604020202020204" pitchFamily="34" charset="0"/>
                <a:cs typeface="Arial" panose="020B0604020202020204" pitchFamily="34" charset="0"/>
              </a:rPr>
              <a:t>Headset</a:t>
            </a:r>
          </a:p>
          <a:p>
            <a:pPr algn="ctr"/>
            <a:r>
              <a:rPr lang="zh-CN" altLang="en-US" sz="1400" b="1" dirty="0">
                <a:solidFill>
                  <a:srgbClr val="00FFC6"/>
                </a:solidFill>
                <a:latin typeface="Arial" panose="020B0604020202020204" pitchFamily="34" charset="0"/>
                <a:cs typeface="Arial" panose="020B0604020202020204" pitchFamily="34" charset="0"/>
              </a:rPr>
              <a:t>（</a:t>
            </a:r>
            <a:r>
              <a:rPr lang="en-US" altLang="zh-CN" sz="1400" b="1" dirty="0">
                <a:solidFill>
                  <a:srgbClr val="00FFC6"/>
                </a:solidFill>
                <a:latin typeface="Arial" panose="020B0604020202020204" pitchFamily="34" charset="0"/>
                <a:cs typeface="Arial" panose="020B0604020202020204" pitchFamily="34" charset="0"/>
              </a:rPr>
              <a:t>co-working spaces/ home office/private office/on the go </a:t>
            </a:r>
            <a:r>
              <a:rPr lang="zh-CN" altLang="en-US" sz="1400" b="1" dirty="0">
                <a:solidFill>
                  <a:srgbClr val="00FFC6"/>
                </a:solidFill>
                <a:latin typeface="Arial" panose="020B0604020202020204" pitchFamily="34" charset="0"/>
                <a:cs typeface="Arial" panose="020B0604020202020204" pitchFamily="34" charset="0"/>
              </a:rPr>
              <a:t>）</a:t>
            </a:r>
            <a:endParaRPr lang="en-US" sz="1400" b="1" dirty="0">
              <a:solidFill>
                <a:srgbClr val="00FFC6"/>
              </a:solidFill>
              <a:latin typeface="Arial" panose="020B0604020202020204" pitchFamily="34" charset="0"/>
              <a:cs typeface="Arial" panose="020B0604020202020204" pitchFamily="34" charset="0"/>
            </a:endParaRPr>
          </a:p>
        </p:txBody>
      </p:sp>
      <p:pic>
        <p:nvPicPr>
          <p:cNvPr id="53" name="图片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7726" y="3241620"/>
            <a:ext cx="1834774" cy="1032061"/>
          </a:xfrm>
          <a:prstGeom prst="rect">
            <a:avLst/>
          </a:prstGeom>
        </p:spPr>
      </p:pic>
      <p:pic>
        <p:nvPicPr>
          <p:cNvPr id="54" name="图片 5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935265" y="4529536"/>
            <a:ext cx="1099695" cy="1099695"/>
          </a:xfrm>
          <a:prstGeom prst="rect">
            <a:avLst/>
          </a:prstGeom>
        </p:spPr>
      </p:pic>
    </p:spTree>
    <p:extLst>
      <p:ext uri="{BB962C8B-B14F-4D97-AF65-F5344CB8AC3E}">
        <p14:creationId xmlns:p14="http://schemas.microsoft.com/office/powerpoint/2010/main" val="7711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srcRect r="9269"/>
          <a:stretch/>
        </p:blipFill>
        <p:spPr>
          <a:xfrm>
            <a:off x="1" y="0"/>
            <a:ext cx="12195672" cy="6858000"/>
          </a:xfrm>
          <a:prstGeom prst="rect">
            <a:avLst/>
          </a:prstGeom>
        </p:spPr>
      </p:pic>
      <p:sp>
        <p:nvSpPr>
          <p:cNvPr id="15" name="矩形 14"/>
          <p:cNvSpPr/>
          <p:nvPr/>
        </p:nvSpPr>
        <p:spPr>
          <a:xfrm>
            <a:off x="-3674" y="0"/>
            <a:ext cx="12195673"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40A1DAE-A7CE-4495-933D-82C3E6E9713F}"/>
              </a:ext>
            </a:extLst>
          </p:cNvPr>
          <p:cNvSpPr txBox="1"/>
          <p:nvPr/>
        </p:nvSpPr>
        <p:spPr>
          <a:xfrm>
            <a:off x="0" y="3008634"/>
            <a:ext cx="12192000" cy="677108"/>
          </a:xfrm>
          <a:prstGeom prst="rect">
            <a:avLst/>
          </a:prstGeom>
          <a:noFill/>
        </p:spPr>
        <p:txBody>
          <a:bodyPr wrap="square" lIns="0" tIns="0" rIns="0" bIns="0" rtlCol="0">
            <a:spAutoFit/>
          </a:bodyPr>
          <a:lstStyle/>
          <a:p>
            <a:pPr algn="ctr" defTabSz="914232"/>
            <a:r>
              <a:rPr lang="en-US" altLang="zh-CN" sz="4400" dirty="0">
                <a:solidFill>
                  <a:schemeClr val="bg1"/>
                </a:solidFill>
                <a:latin typeface="Arial" panose="020B0604020202020204" pitchFamily="34" charset="0"/>
                <a:cs typeface="Arial" panose="020B0604020202020204" pitchFamily="34" charset="0"/>
              </a:rPr>
              <a:t>Bluetooth Headset </a:t>
            </a:r>
            <a:r>
              <a:rPr lang="en-US" altLang="zh-CN" sz="4400" dirty="0" smtClean="0">
                <a:solidFill>
                  <a:schemeClr val="bg1"/>
                </a:solidFill>
                <a:latin typeface="Arial" panose="020B0604020202020204" pitchFamily="34" charset="0"/>
                <a:cs typeface="Arial" panose="020B0604020202020204" pitchFamily="34" charset="0"/>
              </a:rPr>
              <a:t>BH72/BH76</a:t>
            </a:r>
            <a:endParaRPr lang="en-US" altLang="zh-CN" sz="4400" dirty="0">
              <a:solidFill>
                <a:schemeClr val="bg1"/>
              </a:solidFill>
              <a:latin typeface="Arial" panose="020B0604020202020204" pitchFamily="34" charset="0"/>
              <a:cs typeface="Arial" panose="020B0604020202020204" pitchFamily="34" charset="0"/>
            </a:endParaRPr>
          </a:p>
        </p:txBody>
      </p:sp>
      <p:sp>
        <p:nvSpPr>
          <p:cNvPr id="12" name="内容占位符 3"/>
          <p:cNvSpPr txBox="1"/>
          <p:nvPr/>
        </p:nvSpPr>
        <p:spPr>
          <a:xfrm>
            <a:off x="233681" y="60800"/>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TW" altLang="en-US" sz="2800" b="0" i="0" u="none" strike="noStrike" kern="1200" cap="none" spc="0" normalizeH="0" baseline="0" noProof="0">
              <a:ln>
                <a:noFill/>
              </a:ln>
              <a:solidFill>
                <a:srgbClr val="4BA082"/>
              </a:solidFill>
              <a:effectLst/>
              <a:uLnTx/>
              <a:uFillTx/>
              <a:latin typeface="+mn-lt"/>
              <a:ea typeface="+mn-ea"/>
              <a:cs typeface="+mn-ea"/>
              <a:sym typeface="+mn-lt"/>
            </a:endParaRPr>
          </a:p>
        </p:txBody>
      </p:sp>
      <p:sp>
        <p:nvSpPr>
          <p:cNvPr id="13" name="文本框 12">
            <a:extLst>
              <a:ext uri="{FF2B5EF4-FFF2-40B4-BE49-F238E27FC236}">
                <a16:creationId xmlns:a16="http://schemas.microsoft.com/office/drawing/2014/main" id="{380B0476-EC41-4B75-A934-AA52C60A6125}"/>
              </a:ext>
            </a:extLst>
          </p:cNvPr>
          <p:cNvSpPr txBox="1"/>
          <p:nvPr/>
        </p:nvSpPr>
        <p:spPr>
          <a:xfrm>
            <a:off x="0" y="3685742"/>
            <a:ext cx="12192000" cy="830997"/>
          </a:xfrm>
          <a:prstGeom prst="rect">
            <a:avLst/>
          </a:prstGeom>
          <a:noFill/>
        </p:spPr>
        <p:txBody>
          <a:bodyPr wrap="square">
            <a:spAutoFit/>
          </a:bodyPr>
          <a:lstStyle/>
          <a:p>
            <a:pPr algn="ctr"/>
            <a:r>
              <a:rPr lang="en-US" altLang="zh-CN" sz="4800" b="1" i="0" dirty="0" smtClean="0">
                <a:solidFill>
                  <a:srgbClr val="00F4BE"/>
                </a:solidFill>
                <a:effectLst/>
                <a:latin typeface="Arial" panose="020B0604020202020204" pitchFamily="34" charset="0"/>
                <a:cs typeface="Arial" panose="020B0604020202020204" pitchFamily="34" charset="0"/>
              </a:rPr>
              <a:t>ANYWHERE</a:t>
            </a:r>
            <a:r>
              <a:rPr lang="en-US" altLang="zh-CN" sz="4800" b="1" i="0" dirty="0" smtClean="0">
                <a:solidFill>
                  <a:schemeClr val="bg1"/>
                </a:solidFill>
                <a:effectLst/>
                <a:latin typeface="Arial" panose="020B0604020202020204" pitchFamily="34" charset="0"/>
                <a:cs typeface="Arial" panose="020B0604020202020204" pitchFamily="34" charset="0"/>
              </a:rPr>
              <a:t> </a:t>
            </a:r>
            <a:r>
              <a:rPr lang="en-US" altLang="zh-CN" sz="4800" b="1" i="0" dirty="0" smtClean="0">
                <a:solidFill>
                  <a:srgbClr val="1085FA"/>
                </a:solidFill>
                <a:effectLst/>
                <a:latin typeface="Arial" panose="020B0604020202020204" pitchFamily="34" charset="0"/>
                <a:cs typeface="Arial" panose="020B0604020202020204" pitchFamily="34" charset="0"/>
              </a:rPr>
              <a:t>WORKPLACE</a:t>
            </a:r>
            <a:endParaRPr lang="zh-CN" altLang="en-US" sz="4800" dirty="0">
              <a:solidFill>
                <a:srgbClr val="1085FA"/>
              </a:solidFill>
              <a:latin typeface="Arial" panose="020B0604020202020204" pitchFamily="34" charset="0"/>
              <a:cs typeface="Arial" panose="020B0604020202020204" pitchFamily="34" charset="0"/>
            </a:endParaRPr>
          </a:p>
        </p:txBody>
      </p:sp>
      <p:sp>
        <p:nvSpPr>
          <p:cNvPr id="102" name="内容占位符 3"/>
          <p:cNvSpPr txBox="1"/>
          <p:nvPr/>
        </p:nvSpPr>
        <p:spPr>
          <a:xfrm>
            <a:off x="233681" y="60800"/>
            <a:ext cx="10255723" cy="433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zh-TW" altLang="en-US" sz="2800" b="0" i="0" u="none" strike="noStrike" kern="1200" cap="none" spc="0" normalizeH="0" baseline="0" noProof="0">
              <a:ln>
                <a:noFill/>
              </a:ln>
              <a:solidFill>
                <a:srgbClr val="4BA082"/>
              </a:solidFill>
              <a:effectLst/>
              <a:uLnTx/>
              <a:uFillTx/>
              <a:latin typeface="+mn-lt"/>
              <a:ea typeface="+mn-ea"/>
              <a:cs typeface="+mn-ea"/>
              <a:sym typeface="+mn-lt"/>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968" y="2092897"/>
            <a:ext cx="908307" cy="786985"/>
          </a:xfrm>
          <a:prstGeom prst="rect">
            <a:avLst/>
          </a:prstGeom>
        </p:spPr>
      </p:pic>
    </p:spTree>
    <p:extLst>
      <p:ext uri="{BB962C8B-B14F-4D97-AF65-F5344CB8AC3E}">
        <p14:creationId xmlns:p14="http://schemas.microsoft.com/office/powerpoint/2010/main" val="416020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2562;"/>
</p:tagLst>
</file>

<file path=ppt/tags/tag2.xml><?xml version="1.0" encoding="utf-8"?>
<p:tagLst xmlns:a="http://schemas.openxmlformats.org/drawingml/2006/main" xmlns:r="http://schemas.openxmlformats.org/officeDocument/2006/relationships" xmlns:p="http://schemas.openxmlformats.org/presentationml/2006/main">
  <p:tag name="ISLIDE.DIAGRAM" val="#2562;"/>
</p:tagLst>
</file>

<file path=ppt/tags/tag3.xml><?xml version="1.0" encoding="utf-8"?>
<p:tagLst xmlns:a="http://schemas.openxmlformats.org/drawingml/2006/main" xmlns:r="http://schemas.openxmlformats.org/officeDocument/2006/relationships" xmlns:p="http://schemas.openxmlformats.org/presentationml/2006/main">
  <p:tag name="ISLIDE.DIAGRAM" val="#2562;"/>
</p:tagLst>
</file>

<file path=ppt/tags/tag4.xml><?xml version="1.0" encoding="utf-8"?>
<p:tagLst xmlns:a="http://schemas.openxmlformats.org/drawingml/2006/main" xmlns:r="http://schemas.openxmlformats.org/officeDocument/2006/relationships" xmlns:p="http://schemas.openxmlformats.org/presentationml/2006/main">
  <p:tag name="ISLIDE.DIAGRAM" val="#361116;"/>
  <p:tag name="ISLIDE.ICON" val="#7614;#70020;#400339;#87202;"/>
</p:tagLst>
</file>

<file path=ppt/tags/tag5.xml><?xml version="1.0" encoding="utf-8"?>
<p:tagLst xmlns:a="http://schemas.openxmlformats.org/drawingml/2006/main" xmlns:r="http://schemas.openxmlformats.org/officeDocument/2006/relationships" xmlns:p="http://schemas.openxmlformats.org/presentationml/2006/main">
  <p:tag name="ISLIDE.DIAGRAM" val="#361116;"/>
  <p:tag name="ISLIDE.ICON" val="#7614;#70020;#400339;#87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Helvetica"/>
        <a:ea typeface="等线 Light"/>
        <a:cs typeface=""/>
      </a:majorFont>
      <a:minorFont>
        <a:latin typeface="Helvetica"/>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4A2433AB442C48B14532B28F9545EE" ma:contentTypeVersion="10" ma:contentTypeDescription="Create a new document." ma:contentTypeScope="" ma:versionID="da1dc5562fe959cd513ee30611e8eb6b">
  <xsd:schema xmlns:xsd="http://www.w3.org/2001/XMLSchema" xmlns:xs="http://www.w3.org/2001/XMLSchema" xmlns:p="http://schemas.microsoft.com/office/2006/metadata/properties" xmlns:ns2="2390558c-96bc-4af2-b974-624c84bd6a3d" targetNamespace="http://schemas.microsoft.com/office/2006/metadata/properties" ma:root="true" ma:fieldsID="440dd9cc21d408d86a62c86bc8707c2d" ns2:_="">
    <xsd:import namespace="2390558c-96bc-4af2-b974-624c84bd6a3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0558c-96bc-4af2-b974-624c84bd6a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DAD800-B94E-4CCA-9053-16FEDB10D7CE}"/>
</file>

<file path=customXml/itemProps2.xml><?xml version="1.0" encoding="utf-8"?>
<ds:datastoreItem xmlns:ds="http://schemas.openxmlformats.org/officeDocument/2006/customXml" ds:itemID="{4D5498A4-95A0-44A7-9AA6-D2BD4FFFB7DB}"/>
</file>

<file path=docProps/app.xml><?xml version="1.0" encoding="utf-8"?>
<Properties xmlns="http://schemas.openxmlformats.org/officeDocument/2006/extended-properties" xmlns:vt="http://schemas.openxmlformats.org/officeDocument/2006/docPropsVTypes">
  <TotalTime>30540</TotalTime>
  <Words>3240</Words>
  <Application>Microsoft Office PowerPoint</Application>
  <PresentationFormat>宽屏</PresentationFormat>
  <Paragraphs>1069</Paragraphs>
  <Slides>56</Slides>
  <Notes>42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56</vt:i4>
      </vt:variant>
    </vt:vector>
  </HeadingPairs>
  <TitlesOfParts>
    <vt:vector size="68" baseType="lpstr">
      <vt:lpstr>HelveticaNeue LT 45 Light</vt:lpstr>
      <vt:lpstr>等线</vt:lpstr>
      <vt:lpstr>等线 Light</vt:lpstr>
      <vt:lpstr>宋体</vt:lpstr>
      <vt:lpstr>微软雅黑</vt:lpstr>
      <vt:lpstr>Arial</vt:lpstr>
      <vt:lpstr>Calibri</vt:lpstr>
      <vt:lpstr>Helvetica</vt:lpstr>
      <vt:lpstr>Microsoft PhagsPa</vt:lpstr>
      <vt:lpstr>Segoe UI Semibold</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周妍玮</dc:creator>
  <cp:lastModifiedBy>郭汇雯</cp:lastModifiedBy>
  <cp:revision>354</cp:revision>
  <dcterms:created xsi:type="dcterms:W3CDTF">2020-11-05T03:12:44Z</dcterms:created>
  <dcterms:modified xsi:type="dcterms:W3CDTF">2022-05-26T00:56:11Z</dcterms:modified>
</cp:coreProperties>
</file>